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63" r:id="rId4"/>
    <p:sldId id="258" r:id="rId5"/>
    <p:sldId id="260" r:id="rId6"/>
    <p:sldId id="259" r:id="rId7"/>
    <p:sldId id="261" r:id="rId8"/>
    <p:sldId id="262"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6" d="100"/>
          <a:sy n="86" d="100"/>
        </p:scale>
        <p:origin x="562"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973B4D5-A429-49A4-92E5-956891126444}" type="datetimeFigureOut">
              <a:rPr lang="en-GB" smtClean="0"/>
              <a:t>30/04/2020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3DD0DB0-FBDF-4589-92A6-30459C5EEF20}" type="slidenum">
              <a:rPr lang="en-GB" smtClean="0"/>
              <a:t>‹#›</a:t>
            </a:fld>
            <a:endParaRPr lang="en-GB"/>
          </a:p>
        </p:txBody>
      </p:sp>
    </p:spTree>
    <p:extLst>
      <p:ext uri="{BB962C8B-B14F-4D97-AF65-F5344CB8AC3E}">
        <p14:creationId xmlns:p14="http://schemas.microsoft.com/office/powerpoint/2010/main" val="25518415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973B4D5-A429-49A4-92E5-956891126444}" type="datetimeFigureOut">
              <a:rPr lang="en-GB" smtClean="0"/>
              <a:t>30/04/2020</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A3DD0DB0-FBDF-4589-92A6-30459C5EEF20}" type="slidenum">
              <a:rPr lang="en-GB" smtClean="0"/>
              <a:t>‹#›</a:t>
            </a:fld>
            <a:endParaRPr lang="en-GB"/>
          </a:p>
        </p:txBody>
      </p:sp>
    </p:spTree>
    <p:extLst>
      <p:ext uri="{BB962C8B-B14F-4D97-AF65-F5344CB8AC3E}">
        <p14:creationId xmlns:p14="http://schemas.microsoft.com/office/powerpoint/2010/main" val="37799713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8973B4D5-A429-49A4-92E5-956891126444}" type="datetimeFigureOut">
              <a:rPr lang="en-GB" smtClean="0"/>
              <a:t>30/04/2020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3DD0DB0-FBDF-4589-92A6-30459C5EEF20}" type="slidenum">
              <a:rPr lang="en-GB" smtClean="0"/>
              <a:t>‹#›</a:t>
            </a:fld>
            <a:endParaRPr lang="en-GB"/>
          </a:p>
        </p:txBody>
      </p:sp>
    </p:spTree>
    <p:extLst>
      <p:ext uri="{BB962C8B-B14F-4D97-AF65-F5344CB8AC3E}">
        <p14:creationId xmlns:p14="http://schemas.microsoft.com/office/powerpoint/2010/main" val="224270624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8973B4D5-A429-49A4-92E5-956891126444}" type="datetimeFigureOut">
              <a:rPr lang="en-GB" smtClean="0"/>
              <a:t>30/04/2020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3DD0DB0-FBDF-4589-92A6-30459C5EEF20}" type="slidenum">
              <a:rPr lang="en-GB" smtClean="0"/>
              <a:t>‹#›</a:t>
            </a:fld>
            <a:endParaRPr lang="en-GB"/>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110674702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973B4D5-A429-49A4-92E5-956891126444}" type="datetimeFigureOut">
              <a:rPr lang="en-GB" smtClean="0"/>
              <a:t>30/04/2020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3DD0DB0-FBDF-4589-92A6-30459C5EEF20}" type="slidenum">
              <a:rPr lang="en-GB" smtClean="0"/>
              <a:t>‹#›</a:t>
            </a:fld>
            <a:endParaRPr lang="en-GB"/>
          </a:p>
        </p:txBody>
      </p:sp>
    </p:spTree>
    <p:extLst>
      <p:ext uri="{BB962C8B-B14F-4D97-AF65-F5344CB8AC3E}">
        <p14:creationId xmlns:p14="http://schemas.microsoft.com/office/powerpoint/2010/main" val="222893565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8973B4D5-A429-49A4-92E5-956891126444}" type="datetimeFigureOut">
              <a:rPr lang="en-GB" smtClean="0"/>
              <a:t>30/04/2020</a:t>
            </a:fld>
            <a:endParaRPr lang="en-GB"/>
          </a:p>
        </p:txBody>
      </p:sp>
      <p:sp>
        <p:nvSpPr>
          <p:cNvPr id="4"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3DD0DB0-FBDF-4589-92A6-30459C5EEF20}" type="slidenum">
              <a:rPr lang="en-GB" smtClean="0"/>
              <a:t>‹#›</a:t>
            </a:fld>
            <a:endParaRPr lang="en-GB"/>
          </a:p>
        </p:txBody>
      </p:sp>
    </p:spTree>
    <p:extLst>
      <p:ext uri="{BB962C8B-B14F-4D97-AF65-F5344CB8AC3E}">
        <p14:creationId xmlns:p14="http://schemas.microsoft.com/office/powerpoint/2010/main" val="15123303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8973B4D5-A429-49A4-92E5-956891126444}" type="datetimeFigureOut">
              <a:rPr lang="en-GB" smtClean="0"/>
              <a:t>30/04/2020</a:t>
            </a:fld>
            <a:endParaRPr lang="en-GB"/>
          </a:p>
        </p:txBody>
      </p:sp>
      <p:sp>
        <p:nvSpPr>
          <p:cNvPr id="4"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3DD0DB0-FBDF-4589-92A6-30459C5EEF20}" type="slidenum">
              <a:rPr lang="en-GB" smtClean="0"/>
              <a:t>‹#›</a:t>
            </a:fld>
            <a:endParaRPr lang="en-GB"/>
          </a:p>
        </p:txBody>
      </p:sp>
    </p:spTree>
    <p:extLst>
      <p:ext uri="{BB962C8B-B14F-4D97-AF65-F5344CB8AC3E}">
        <p14:creationId xmlns:p14="http://schemas.microsoft.com/office/powerpoint/2010/main" val="360877612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973B4D5-A429-49A4-92E5-956891126444}" type="datetimeFigureOut">
              <a:rPr lang="en-GB" smtClean="0"/>
              <a:t>30/04/2020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3DD0DB0-FBDF-4589-92A6-30459C5EEF20}" type="slidenum">
              <a:rPr lang="en-GB" smtClean="0"/>
              <a:t>‹#›</a:t>
            </a:fld>
            <a:endParaRPr lang="en-GB"/>
          </a:p>
        </p:txBody>
      </p:sp>
    </p:spTree>
    <p:extLst>
      <p:ext uri="{BB962C8B-B14F-4D97-AF65-F5344CB8AC3E}">
        <p14:creationId xmlns:p14="http://schemas.microsoft.com/office/powerpoint/2010/main" val="360874458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973B4D5-A429-49A4-92E5-956891126444}" type="datetimeFigureOut">
              <a:rPr lang="en-GB" smtClean="0"/>
              <a:t>30/04/2020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3DD0DB0-FBDF-4589-92A6-30459C5EEF20}" type="slidenum">
              <a:rPr lang="en-GB" smtClean="0"/>
              <a:t>‹#›</a:t>
            </a:fld>
            <a:endParaRPr lang="en-GB"/>
          </a:p>
        </p:txBody>
      </p:sp>
    </p:spTree>
    <p:extLst>
      <p:ext uri="{BB962C8B-B14F-4D97-AF65-F5344CB8AC3E}">
        <p14:creationId xmlns:p14="http://schemas.microsoft.com/office/powerpoint/2010/main" val="40473705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8973B4D5-A429-49A4-92E5-956891126444}" type="datetimeFigureOut">
              <a:rPr lang="en-GB" smtClean="0"/>
              <a:t>30/04/2020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3DD0DB0-FBDF-4589-92A6-30459C5EEF20}" type="slidenum">
              <a:rPr lang="en-GB" smtClean="0"/>
              <a:t>‹#›</a:t>
            </a:fld>
            <a:endParaRPr lang="en-GB"/>
          </a:p>
        </p:txBody>
      </p:sp>
    </p:spTree>
    <p:extLst>
      <p:ext uri="{BB962C8B-B14F-4D97-AF65-F5344CB8AC3E}">
        <p14:creationId xmlns:p14="http://schemas.microsoft.com/office/powerpoint/2010/main" val="2338074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973B4D5-A429-49A4-92E5-956891126444}" type="datetimeFigureOut">
              <a:rPr lang="en-GB" smtClean="0"/>
              <a:t>30/04/2020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3DD0DB0-FBDF-4589-92A6-30459C5EEF20}" type="slidenum">
              <a:rPr lang="en-GB" smtClean="0"/>
              <a:t>‹#›</a:t>
            </a:fld>
            <a:endParaRPr lang="en-GB"/>
          </a:p>
        </p:txBody>
      </p:sp>
    </p:spTree>
    <p:extLst>
      <p:ext uri="{BB962C8B-B14F-4D97-AF65-F5344CB8AC3E}">
        <p14:creationId xmlns:p14="http://schemas.microsoft.com/office/powerpoint/2010/main" val="6433262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973B4D5-A429-49A4-92E5-956891126444}" type="datetimeFigureOut">
              <a:rPr lang="en-GB" smtClean="0"/>
              <a:t>30/04/2020</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A3DD0DB0-FBDF-4589-92A6-30459C5EEF20}" type="slidenum">
              <a:rPr lang="en-GB" smtClean="0"/>
              <a:t>‹#›</a:t>
            </a:fld>
            <a:endParaRPr lang="en-GB"/>
          </a:p>
        </p:txBody>
      </p:sp>
    </p:spTree>
    <p:extLst>
      <p:ext uri="{BB962C8B-B14F-4D97-AF65-F5344CB8AC3E}">
        <p14:creationId xmlns:p14="http://schemas.microsoft.com/office/powerpoint/2010/main" val="20398116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973B4D5-A429-49A4-92E5-956891126444}" type="datetimeFigureOut">
              <a:rPr lang="en-GB" smtClean="0"/>
              <a:t>30/04/2020</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A3DD0DB0-FBDF-4589-92A6-30459C5EEF20}" type="slidenum">
              <a:rPr lang="en-GB" smtClean="0"/>
              <a:t>‹#›</a:t>
            </a:fld>
            <a:endParaRPr lang="en-GB"/>
          </a:p>
        </p:txBody>
      </p:sp>
    </p:spTree>
    <p:extLst>
      <p:ext uri="{BB962C8B-B14F-4D97-AF65-F5344CB8AC3E}">
        <p14:creationId xmlns:p14="http://schemas.microsoft.com/office/powerpoint/2010/main" val="22272240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8973B4D5-A429-49A4-92E5-956891126444}" type="datetimeFigureOut">
              <a:rPr lang="en-GB" smtClean="0"/>
              <a:t>30/04/2020</a:t>
            </a:fld>
            <a:endParaRPr lang="en-GB"/>
          </a:p>
        </p:txBody>
      </p:sp>
      <p:sp>
        <p:nvSpPr>
          <p:cNvPr id="5" name="Footer Placeholder 3"/>
          <p:cNvSpPr>
            <a:spLocks noGrp="1"/>
          </p:cNvSpPr>
          <p:nvPr>
            <p:ph type="ftr" sz="quarter" idx="11"/>
          </p:nvPr>
        </p:nvSpPr>
        <p:spPr/>
        <p:txBody>
          <a:bodyPr/>
          <a:lstStyle/>
          <a:p>
            <a:endParaRPr lang="en-GB"/>
          </a:p>
        </p:txBody>
      </p:sp>
      <p:sp>
        <p:nvSpPr>
          <p:cNvPr id="6" name="Slide Number Placeholder 4"/>
          <p:cNvSpPr>
            <a:spLocks noGrp="1"/>
          </p:cNvSpPr>
          <p:nvPr>
            <p:ph type="sldNum" sz="quarter" idx="12"/>
          </p:nvPr>
        </p:nvSpPr>
        <p:spPr/>
        <p:txBody>
          <a:bodyPr/>
          <a:lstStyle/>
          <a:p>
            <a:fld id="{A3DD0DB0-FBDF-4589-92A6-30459C5EEF20}" type="slidenum">
              <a:rPr lang="en-GB" smtClean="0"/>
              <a:t>‹#›</a:t>
            </a:fld>
            <a:endParaRPr lang="en-GB"/>
          </a:p>
        </p:txBody>
      </p:sp>
    </p:spTree>
    <p:extLst>
      <p:ext uri="{BB962C8B-B14F-4D97-AF65-F5344CB8AC3E}">
        <p14:creationId xmlns:p14="http://schemas.microsoft.com/office/powerpoint/2010/main" val="19004289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8973B4D5-A429-49A4-92E5-956891126444}" type="datetimeFigureOut">
              <a:rPr lang="en-GB" smtClean="0"/>
              <a:t>30/04/2020</a:t>
            </a:fld>
            <a:endParaRPr lang="en-GB"/>
          </a:p>
        </p:txBody>
      </p:sp>
      <p:sp>
        <p:nvSpPr>
          <p:cNvPr id="5" name="Footer Placeholder 2"/>
          <p:cNvSpPr>
            <a:spLocks noGrp="1"/>
          </p:cNvSpPr>
          <p:nvPr>
            <p:ph type="ftr" sz="quarter" idx="11"/>
          </p:nvPr>
        </p:nvSpPr>
        <p:spPr/>
        <p:txBody>
          <a:bodyPr/>
          <a:lstStyle/>
          <a:p>
            <a:endParaRPr lang="en-GB"/>
          </a:p>
        </p:txBody>
      </p:sp>
      <p:sp>
        <p:nvSpPr>
          <p:cNvPr id="6" name="Slide Number Placeholder 3"/>
          <p:cNvSpPr>
            <a:spLocks noGrp="1"/>
          </p:cNvSpPr>
          <p:nvPr>
            <p:ph type="sldNum" sz="quarter" idx="12"/>
          </p:nvPr>
        </p:nvSpPr>
        <p:spPr/>
        <p:txBody>
          <a:bodyPr/>
          <a:lstStyle/>
          <a:p>
            <a:fld id="{A3DD0DB0-FBDF-4589-92A6-30459C5EEF20}" type="slidenum">
              <a:rPr lang="en-GB" smtClean="0"/>
              <a:t>‹#›</a:t>
            </a:fld>
            <a:endParaRPr lang="en-GB"/>
          </a:p>
        </p:txBody>
      </p:sp>
    </p:spTree>
    <p:extLst>
      <p:ext uri="{BB962C8B-B14F-4D97-AF65-F5344CB8AC3E}">
        <p14:creationId xmlns:p14="http://schemas.microsoft.com/office/powerpoint/2010/main" val="37741181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8973B4D5-A429-49A4-92E5-956891126444}" type="datetimeFigureOut">
              <a:rPr lang="en-GB" smtClean="0"/>
              <a:t>30/04/2020</a:t>
            </a:fld>
            <a:endParaRPr lang="en-GB"/>
          </a:p>
        </p:txBody>
      </p:sp>
      <p:sp>
        <p:nvSpPr>
          <p:cNvPr id="5" name="Footer Placeholder 5"/>
          <p:cNvSpPr>
            <a:spLocks noGrp="1"/>
          </p:cNvSpPr>
          <p:nvPr>
            <p:ph type="ftr" sz="quarter" idx="11"/>
          </p:nvPr>
        </p:nvSpPr>
        <p:spPr/>
        <p:txBody>
          <a:bodyPr/>
          <a:lstStyle/>
          <a:p>
            <a:endParaRPr lang="en-GB"/>
          </a:p>
        </p:txBody>
      </p:sp>
      <p:sp>
        <p:nvSpPr>
          <p:cNvPr id="6" name="Slide Number Placeholder 6"/>
          <p:cNvSpPr>
            <a:spLocks noGrp="1"/>
          </p:cNvSpPr>
          <p:nvPr>
            <p:ph type="sldNum" sz="quarter" idx="12"/>
          </p:nvPr>
        </p:nvSpPr>
        <p:spPr/>
        <p:txBody>
          <a:bodyPr/>
          <a:lstStyle/>
          <a:p>
            <a:fld id="{A3DD0DB0-FBDF-4589-92A6-30459C5EEF20}" type="slidenum">
              <a:rPr lang="en-GB" smtClean="0"/>
              <a:t>‹#›</a:t>
            </a:fld>
            <a:endParaRPr lang="en-GB"/>
          </a:p>
        </p:txBody>
      </p:sp>
    </p:spTree>
    <p:extLst>
      <p:ext uri="{BB962C8B-B14F-4D97-AF65-F5344CB8AC3E}">
        <p14:creationId xmlns:p14="http://schemas.microsoft.com/office/powerpoint/2010/main" val="17574848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973B4D5-A429-49A4-92E5-956891126444}" type="datetimeFigureOut">
              <a:rPr lang="en-GB" smtClean="0"/>
              <a:t>30/04/2020</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A3DD0DB0-FBDF-4589-92A6-30459C5EEF20}" type="slidenum">
              <a:rPr lang="en-GB" smtClean="0"/>
              <a:t>‹#›</a:t>
            </a:fld>
            <a:endParaRPr lang="en-GB"/>
          </a:p>
        </p:txBody>
      </p:sp>
    </p:spTree>
    <p:extLst>
      <p:ext uri="{BB962C8B-B14F-4D97-AF65-F5344CB8AC3E}">
        <p14:creationId xmlns:p14="http://schemas.microsoft.com/office/powerpoint/2010/main" val="4729898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8973B4D5-A429-49A4-92E5-956891126444}" type="datetimeFigureOut">
              <a:rPr lang="en-GB" smtClean="0"/>
              <a:t>30/04/2020</a:t>
            </a:fld>
            <a:endParaRPr lang="en-GB"/>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GB"/>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A3DD0DB0-FBDF-4589-92A6-30459C5EEF20}" type="slidenum">
              <a:rPr lang="en-GB" smtClean="0"/>
              <a:t>‹#›</a:t>
            </a:fld>
            <a:endParaRPr lang="en-GB"/>
          </a:p>
        </p:txBody>
      </p:sp>
    </p:spTree>
    <p:extLst>
      <p:ext uri="{BB962C8B-B14F-4D97-AF65-F5344CB8AC3E}">
        <p14:creationId xmlns:p14="http://schemas.microsoft.com/office/powerpoint/2010/main" val="3160247828"/>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13.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image" Target="../media/image15.jpeg"/><Relationship Id="rId1" Type="http://schemas.openxmlformats.org/officeDocument/2006/relationships/slideLayout" Target="../slideLayouts/slideLayout2.xml"/><Relationship Id="rId4" Type="http://schemas.openxmlformats.org/officeDocument/2006/relationships/image" Target="../media/image17.gif"/></Relationships>
</file>

<file path=ppt/slides/_rels/slide14.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2.xml"/><Relationship Id="rId4" Type="http://schemas.openxmlformats.org/officeDocument/2006/relationships/image" Target="../media/image21.jpeg"/></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AC2120-F934-429E-9E9C-47C3B25F282B}"/>
              </a:ext>
            </a:extLst>
          </p:cNvPr>
          <p:cNvSpPr>
            <a:spLocks noGrp="1"/>
          </p:cNvSpPr>
          <p:nvPr>
            <p:ph type="ctrTitle"/>
          </p:nvPr>
        </p:nvSpPr>
        <p:spPr>
          <a:xfrm>
            <a:off x="1272281" y="868362"/>
            <a:ext cx="9144000" cy="2387600"/>
          </a:xfrm>
        </p:spPr>
        <p:txBody>
          <a:bodyPr>
            <a:normAutofit fontScale="90000"/>
          </a:bodyPr>
          <a:lstStyle/>
          <a:p>
            <a:pPr algn="r"/>
            <a:r>
              <a:rPr lang="en-GB" sz="5000" b="1" dirty="0"/>
              <a:t>Internet of Things: Connections, Data exchange and security</a:t>
            </a:r>
            <a:br>
              <a:rPr lang="en-GB" dirty="0"/>
            </a:br>
            <a:endParaRPr lang="en-GB" dirty="0"/>
          </a:p>
        </p:txBody>
      </p:sp>
      <p:sp>
        <p:nvSpPr>
          <p:cNvPr id="3" name="Subtitle 2">
            <a:extLst>
              <a:ext uri="{FF2B5EF4-FFF2-40B4-BE49-F238E27FC236}">
                <a16:creationId xmlns:a16="http://schemas.microsoft.com/office/drawing/2014/main" id="{63AE3D9A-D869-4FBA-8F7C-9FD7005D3606}"/>
              </a:ext>
            </a:extLst>
          </p:cNvPr>
          <p:cNvSpPr>
            <a:spLocks noGrp="1"/>
          </p:cNvSpPr>
          <p:nvPr>
            <p:ph type="subTitle" idx="1"/>
          </p:nvPr>
        </p:nvSpPr>
        <p:spPr>
          <a:xfrm>
            <a:off x="1524000" y="3602038"/>
            <a:ext cx="9144000" cy="3073970"/>
          </a:xfrm>
        </p:spPr>
        <p:txBody>
          <a:bodyPr/>
          <a:lstStyle/>
          <a:p>
            <a:pPr algn="r"/>
            <a:r>
              <a:rPr lang="en-GB" b="1" dirty="0"/>
              <a:t>Michalis Panayides</a:t>
            </a:r>
            <a:endParaRPr lang="en-GB" dirty="0"/>
          </a:p>
          <a:p>
            <a:pPr algn="r"/>
            <a:r>
              <a:rPr lang="en-GB" b="1" dirty="0"/>
              <a:t>Registration number: 1701922</a:t>
            </a:r>
            <a:endParaRPr lang="en-GB" dirty="0"/>
          </a:p>
          <a:p>
            <a:pPr algn="r"/>
            <a:r>
              <a:rPr lang="en-GB" b="1" dirty="0"/>
              <a:t>Supervisor: Dr Hossein Anisi</a:t>
            </a:r>
            <a:endParaRPr lang="en-GB" dirty="0"/>
          </a:p>
          <a:p>
            <a:pPr algn="r"/>
            <a:r>
              <a:rPr lang="en-GB" b="1" dirty="0"/>
              <a:t>Second Assessor: Mr Joseph Walton-Rivers</a:t>
            </a:r>
            <a:endParaRPr lang="en-GB" dirty="0"/>
          </a:p>
          <a:p>
            <a:pPr algn="r"/>
            <a:r>
              <a:rPr lang="en-GB" b="1" dirty="0"/>
              <a:t>BSc Computing and Electronics</a:t>
            </a:r>
            <a:endParaRPr lang="en-GB" dirty="0"/>
          </a:p>
        </p:txBody>
      </p:sp>
    </p:spTree>
    <p:extLst>
      <p:ext uri="{BB962C8B-B14F-4D97-AF65-F5344CB8AC3E}">
        <p14:creationId xmlns:p14="http://schemas.microsoft.com/office/powerpoint/2010/main" val="14497546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0AB5E8D-17AE-41DD-9180-0D7C710B7BFF}"/>
              </a:ext>
            </a:extLst>
          </p:cNvPr>
          <p:cNvSpPr>
            <a:spLocks noGrp="1"/>
          </p:cNvSpPr>
          <p:nvPr>
            <p:ph idx="1"/>
          </p:nvPr>
        </p:nvSpPr>
        <p:spPr>
          <a:xfrm>
            <a:off x="1032290" y="650246"/>
            <a:ext cx="8946541" cy="5608511"/>
          </a:xfrm>
        </p:spPr>
        <p:txBody>
          <a:bodyPr>
            <a:normAutofit/>
          </a:bodyPr>
          <a:lstStyle/>
          <a:p>
            <a:pPr marL="0" indent="0">
              <a:buNone/>
            </a:pPr>
            <a:r>
              <a:rPr lang="en-GB" dirty="0">
                <a:sym typeface="Wingdings" panose="05000000000000000000" pitchFamily="2" charset="2"/>
              </a:rPr>
              <a:t>About the fourth feature: </a:t>
            </a:r>
          </a:p>
          <a:p>
            <a:pPr marL="0" indent="0">
              <a:buNone/>
            </a:pPr>
            <a:r>
              <a:rPr lang="en-GB" dirty="0">
                <a:sym typeface="Wingdings" panose="05000000000000000000" pitchFamily="2" charset="2"/>
              </a:rPr>
              <a:t>Again there two different codes have to be run from terminal</a:t>
            </a:r>
          </a:p>
          <a:p>
            <a:pPr marL="457200" indent="-457200">
              <a:buFont typeface="+mj-lt"/>
              <a:buAutoNum type="arabicPeriod"/>
            </a:pPr>
            <a:r>
              <a:rPr lang="en-GB" dirty="0">
                <a:sym typeface="Wingdings" panose="05000000000000000000" pitchFamily="2" charset="2"/>
              </a:rPr>
              <a:t>Subscriber, subscribes to a topic</a:t>
            </a:r>
          </a:p>
          <a:p>
            <a:pPr marL="457200" indent="-457200">
              <a:buFont typeface="+mj-lt"/>
              <a:buAutoNum type="arabicPeriod"/>
            </a:pPr>
            <a:r>
              <a:rPr lang="en-GB" dirty="0">
                <a:sym typeface="Wingdings" panose="05000000000000000000" pitchFamily="2" charset="2"/>
              </a:rPr>
              <a:t>Publisher, publishes the message to that issue</a:t>
            </a:r>
          </a:p>
          <a:p>
            <a:pPr marL="457200" indent="-457200">
              <a:buFont typeface="+mj-lt"/>
              <a:buAutoNum type="arabicPeriod"/>
            </a:pPr>
            <a:r>
              <a:rPr lang="en-GB" dirty="0">
                <a:sym typeface="Wingdings" panose="05000000000000000000" pitchFamily="2" charset="2"/>
              </a:rPr>
              <a:t>Subscriber is filtering the message </a:t>
            </a:r>
          </a:p>
          <a:p>
            <a:pPr marL="457200" indent="-457200">
              <a:buFont typeface="+mj-lt"/>
              <a:buAutoNum type="arabicPeriod"/>
            </a:pPr>
            <a:r>
              <a:rPr lang="en-GB" dirty="0">
                <a:sym typeface="Wingdings" panose="05000000000000000000" pitchFamily="2" charset="2"/>
              </a:rPr>
              <a:t>Publisher continues to publish, and subscriber continues to receive messages which then are filtering, giving details if the messages published in the correct topic</a:t>
            </a:r>
          </a:p>
          <a:p>
            <a:pPr marL="457200" indent="-457200">
              <a:buFont typeface="+mj-lt"/>
              <a:buAutoNum type="arabicPeriod"/>
            </a:pPr>
            <a:endParaRPr lang="en-GB" dirty="0">
              <a:sym typeface="Wingdings" panose="05000000000000000000" pitchFamily="2" charset="2"/>
            </a:endParaRPr>
          </a:p>
          <a:p>
            <a:pPr marL="0" indent="0">
              <a:buNone/>
            </a:pPr>
            <a:r>
              <a:rPr lang="en-GB" dirty="0">
                <a:sym typeface="Wingdings" panose="05000000000000000000" pitchFamily="2" charset="2"/>
              </a:rPr>
              <a:t>About the second part of fourth feature the user have to follow some instruction to configure a broker and add authentication to it.  Some python libraries and </a:t>
            </a:r>
            <a:r>
              <a:rPr lang="en-GB" dirty="0" err="1">
                <a:sym typeface="Wingdings" panose="05000000000000000000" pitchFamily="2" charset="2"/>
              </a:rPr>
              <a:t>Mosquitto</a:t>
            </a:r>
            <a:r>
              <a:rPr lang="en-GB" dirty="0">
                <a:sym typeface="Wingdings" panose="05000000000000000000" pitchFamily="2" charset="2"/>
              </a:rPr>
              <a:t> packages have to be installed.</a:t>
            </a:r>
          </a:p>
          <a:p>
            <a:pPr marL="0" indent="0">
              <a:buNone/>
            </a:pPr>
            <a:endParaRPr lang="en-GB" dirty="0">
              <a:sym typeface="Wingdings" panose="05000000000000000000" pitchFamily="2" charset="2"/>
            </a:endParaRPr>
          </a:p>
          <a:p>
            <a:pPr marL="0" indent="0">
              <a:buNone/>
            </a:pPr>
            <a:endParaRPr lang="en-GB" dirty="0"/>
          </a:p>
        </p:txBody>
      </p:sp>
    </p:spTree>
    <p:extLst>
      <p:ext uri="{BB962C8B-B14F-4D97-AF65-F5344CB8AC3E}">
        <p14:creationId xmlns:p14="http://schemas.microsoft.com/office/powerpoint/2010/main" val="20708021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176056-8680-4E53-8B72-8975ADEA2D1E}"/>
              </a:ext>
            </a:extLst>
          </p:cNvPr>
          <p:cNvSpPr>
            <a:spLocks noGrp="1"/>
          </p:cNvSpPr>
          <p:nvPr>
            <p:ph type="title"/>
          </p:nvPr>
        </p:nvSpPr>
        <p:spPr>
          <a:xfrm>
            <a:off x="1103312" y="381697"/>
            <a:ext cx="9404723" cy="1400530"/>
          </a:xfrm>
        </p:spPr>
        <p:txBody>
          <a:bodyPr/>
          <a:lstStyle/>
          <a:p>
            <a:r>
              <a:rPr lang="en-GB" dirty="0"/>
              <a:t>Evaluation, testing and results </a:t>
            </a:r>
          </a:p>
        </p:txBody>
      </p:sp>
      <p:sp>
        <p:nvSpPr>
          <p:cNvPr id="3" name="Content Placeholder 2">
            <a:extLst>
              <a:ext uri="{FF2B5EF4-FFF2-40B4-BE49-F238E27FC236}">
                <a16:creationId xmlns:a16="http://schemas.microsoft.com/office/drawing/2014/main" id="{2776AAB7-FB8B-411D-B244-45236FC0E2A6}"/>
              </a:ext>
            </a:extLst>
          </p:cNvPr>
          <p:cNvSpPr>
            <a:spLocks noGrp="1"/>
          </p:cNvSpPr>
          <p:nvPr>
            <p:ph idx="1"/>
          </p:nvPr>
        </p:nvSpPr>
        <p:spPr>
          <a:xfrm>
            <a:off x="1103312" y="1782227"/>
            <a:ext cx="8946541" cy="4195481"/>
          </a:xfrm>
        </p:spPr>
        <p:txBody>
          <a:bodyPr>
            <a:normAutofit fontScale="92500" lnSpcReduction="10000"/>
          </a:bodyPr>
          <a:lstStyle/>
          <a:p>
            <a:pPr marL="0" indent="0">
              <a:buNone/>
            </a:pPr>
            <a:r>
              <a:rPr lang="en-GB" dirty="0"/>
              <a:t>Evaluation is one of the most important parts of any project, since it’s the part that the testing is taking place and see if the requirements or features of the product are met. Many tests were done, to evaluate the project and few people asked to give their idea on the project.  The results taken were satisfactory. </a:t>
            </a:r>
          </a:p>
          <a:p>
            <a:pPr marL="0" indent="0">
              <a:buNone/>
            </a:pPr>
            <a:endParaRPr lang="en-GB" dirty="0"/>
          </a:p>
          <a:p>
            <a:r>
              <a:rPr lang="en-GB" dirty="0"/>
              <a:t>In each feature, the necessary testing was done, to see that the implementations were correct and the feature is doing what it should. </a:t>
            </a:r>
          </a:p>
          <a:p>
            <a:endParaRPr lang="en-GB" dirty="0"/>
          </a:p>
          <a:p>
            <a:r>
              <a:rPr lang="en-GB" dirty="0"/>
              <a:t>Through testing some problems, were found. </a:t>
            </a:r>
          </a:p>
          <a:p>
            <a:endParaRPr lang="en-GB" dirty="0"/>
          </a:p>
          <a:p>
            <a:r>
              <a:rPr lang="en-GB" dirty="0"/>
              <a:t>Most of those problems were solved </a:t>
            </a:r>
          </a:p>
        </p:txBody>
      </p:sp>
    </p:spTree>
    <p:extLst>
      <p:ext uri="{BB962C8B-B14F-4D97-AF65-F5344CB8AC3E}">
        <p14:creationId xmlns:p14="http://schemas.microsoft.com/office/powerpoint/2010/main" val="16659903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70491-531B-4DC1-9089-40EC7FDBB093}"/>
              </a:ext>
            </a:extLst>
          </p:cNvPr>
          <p:cNvSpPr>
            <a:spLocks noGrp="1"/>
          </p:cNvSpPr>
          <p:nvPr>
            <p:ph type="title"/>
          </p:nvPr>
        </p:nvSpPr>
        <p:spPr>
          <a:xfrm>
            <a:off x="646112" y="452718"/>
            <a:ext cx="4165580" cy="1400530"/>
          </a:xfrm>
        </p:spPr>
        <p:txBody>
          <a:bodyPr>
            <a:normAutofit/>
          </a:bodyPr>
          <a:lstStyle/>
          <a:p>
            <a:pPr>
              <a:lnSpc>
                <a:spcPct val="90000"/>
              </a:lnSpc>
            </a:pPr>
            <a:r>
              <a:rPr lang="en-GB" sz="3300"/>
              <a:t>Testing for first and second feature</a:t>
            </a:r>
          </a:p>
        </p:txBody>
      </p:sp>
      <p:sp>
        <p:nvSpPr>
          <p:cNvPr id="10" name="Freeform: Shape 9">
            <a:extLst>
              <a:ext uri="{FF2B5EF4-FFF2-40B4-BE49-F238E27FC236}">
                <a16:creationId xmlns:a16="http://schemas.microsoft.com/office/drawing/2014/main" id="{7D9681AB-65CF-47E9-9FA3-7B05D63499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270819" y="-63600"/>
            <a:ext cx="6858001" cy="6985200"/>
          </a:xfrm>
          <a:custGeom>
            <a:avLst/>
            <a:gdLst>
              <a:gd name="connsiteX0" fmla="*/ 6858001 w 6858001"/>
              <a:gd name="connsiteY0" fmla="*/ 1177 h 6985200"/>
              <a:gd name="connsiteX1" fmla="*/ 6858001 w 6858001"/>
              <a:gd name="connsiteY1" fmla="*/ 1344715 h 6985200"/>
              <a:gd name="connsiteX2" fmla="*/ 6858000 w 6858001"/>
              <a:gd name="connsiteY2" fmla="*/ 1344715 h 6985200"/>
              <a:gd name="connsiteX3" fmla="*/ 6858000 w 6858001"/>
              <a:gd name="connsiteY3" fmla="*/ 6985200 h 6985200"/>
              <a:gd name="connsiteX4" fmla="*/ 0 w 6858001"/>
              <a:gd name="connsiteY4" fmla="*/ 6985199 h 6985200"/>
              <a:gd name="connsiteX5" fmla="*/ 0 w 6858001"/>
              <a:gd name="connsiteY5" fmla="*/ 887191 h 6985200"/>
              <a:gd name="connsiteX6" fmla="*/ 1 w 6858001"/>
              <a:gd name="connsiteY6" fmla="*/ 887191 h 6985200"/>
              <a:gd name="connsiteX7" fmla="*/ 1 w 6858001"/>
              <a:gd name="connsiteY7" fmla="*/ 0 h 6985200"/>
              <a:gd name="connsiteX8" fmla="*/ 40463 w 6858001"/>
              <a:gd name="connsiteY8" fmla="*/ 5883 h 6985200"/>
              <a:gd name="connsiteX9" fmla="*/ 159107 w 6858001"/>
              <a:gd name="connsiteY9" fmla="*/ 23196 h 6985200"/>
              <a:gd name="connsiteX10" fmla="*/ 245518 w 6858001"/>
              <a:gd name="connsiteY10" fmla="*/ 35299 h 6985200"/>
              <a:gd name="connsiteX11" fmla="*/ 348388 w 6858001"/>
              <a:gd name="connsiteY11" fmla="*/ 48073 h 6985200"/>
              <a:gd name="connsiteX12" fmla="*/ 470460 w 6858001"/>
              <a:gd name="connsiteY12" fmla="*/ 63369 h 6985200"/>
              <a:gd name="connsiteX13" fmla="*/ 605563 w 6858001"/>
              <a:gd name="connsiteY13" fmla="*/ 79506 h 6985200"/>
              <a:gd name="connsiteX14" fmla="*/ 757810 w 6858001"/>
              <a:gd name="connsiteY14" fmla="*/ 96483 h 6985200"/>
              <a:gd name="connsiteX15" fmla="*/ 923774 w 6858001"/>
              <a:gd name="connsiteY15" fmla="*/ 114469 h 6985200"/>
              <a:gd name="connsiteX16" fmla="*/ 1104139 w 6858001"/>
              <a:gd name="connsiteY16" fmla="*/ 132454 h 6985200"/>
              <a:gd name="connsiteX17" fmla="*/ 1296163 w 6858001"/>
              <a:gd name="connsiteY17" fmla="*/ 150776 h 6985200"/>
              <a:gd name="connsiteX18" fmla="*/ 1503275 w 6858001"/>
              <a:gd name="connsiteY18" fmla="*/ 167753 h 6985200"/>
              <a:gd name="connsiteX19" fmla="*/ 1719988 w 6858001"/>
              <a:gd name="connsiteY19" fmla="*/ 184058 h 6985200"/>
              <a:gd name="connsiteX20" fmla="*/ 1949045 w 6858001"/>
              <a:gd name="connsiteY20" fmla="*/ 198849 h 6985200"/>
              <a:gd name="connsiteX21" fmla="*/ 2187703 w 6858001"/>
              <a:gd name="connsiteY21" fmla="*/ 212969 h 6985200"/>
              <a:gd name="connsiteX22" fmla="*/ 2436649 w 6858001"/>
              <a:gd name="connsiteY22" fmla="*/ 226248 h 6985200"/>
              <a:gd name="connsiteX23" fmla="*/ 2564208 w 6858001"/>
              <a:gd name="connsiteY23" fmla="*/ 230955 h 6985200"/>
              <a:gd name="connsiteX24" fmla="*/ 2694509 w 6858001"/>
              <a:gd name="connsiteY24" fmla="*/ 236165 h 6985200"/>
              <a:gd name="connsiteX25" fmla="*/ 2826869 w 6858001"/>
              <a:gd name="connsiteY25" fmla="*/ 241040 h 6985200"/>
              <a:gd name="connsiteX26" fmla="*/ 2959914 w 6858001"/>
              <a:gd name="connsiteY26" fmla="*/ 244234 h 6985200"/>
              <a:gd name="connsiteX27" fmla="*/ 3095702 w 6858001"/>
              <a:gd name="connsiteY27" fmla="*/ 247091 h 6985200"/>
              <a:gd name="connsiteX28" fmla="*/ 3232862 w 6858001"/>
              <a:gd name="connsiteY28" fmla="*/ 250117 h 6985200"/>
              <a:gd name="connsiteX29" fmla="*/ 3372766 w 6858001"/>
              <a:gd name="connsiteY29" fmla="*/ 252134 h 6985200"/>
              <a:gd name="connsiteX30" fmla="*/ 3514040 w 6858001"/>
              <a:gd name="connsiteY30" fmla="*/ 252134 h 6985200"/>
              <a:gd name="connsiteX31" fmla="*/ 3656686 w 6858001"/>
              <a:gd name="connsiteY31" fmla="*/ 253142 h 6985200"/>
              <a:gd name="connsiteX32" fmla="*/ 3800705 w 6858001"/>
              <a:gd name="connsiteY32" fmla="*/ 252134 h 6985200"/>
              <a:gd name="connsiteX33" fmla="*/ 3946780 w 6858001"/>
              <a:gd name="connsiteY33" fmla="*/ 250117 h 6985200"/>
              <a:gd name="connsiteX34" fmla="*/ 4092856 w 6858001"/>
              <a:gd name="connsiteY34" fmla="*/ 248268 h 6985200"/>
              <a:gd name="connsiteX35" fmla="*/ 4240988 w 6858001"/>
              <a:gd name="connsiteY35" fmla="*/ 244234 h 6985200"/>
              <a:gd name="connsiteX36" fmla="*/ 4390492 w 6858001"/>
              <a:gd name="connsiteY36" fmla="*/ 240032 h 6985200"/>
              <a:gd name="connsiteX37" fmla="*/ 4539997 w 6858001"/>
              <a:gd name="connsiteY37" fmla="*/ 235157 h 6985200"/>
              <a:gd name="connsiteX38" fmla="*/ 4690873 w 6858001"/>
              <a:gd name="connsiteY38" fmla="*/ 228266 h 6985200"/>
              <a:gd name="connsiteX39" fmla="*/ 4843120 w 6858001"/>
              <a:gd name="connsiteY39" fmla="*/ 220029 h 6985200"/>
              <a:gd name="connsiteX40" fmla="*/ 4996054 w 6858001"/>
              <a:gd name="connsiteY40" fmla="*/ 212129 h 6985200"/>
              <a:gd name="connsiteX41" fmla="*/ 5148987 w 6858001"/>
              <a:gd name="connsiteY41" fmla="*/ 202044 h 6985200"/>
              <a:gd name="connsiteX42" fmla="*/ 5303978 w 6858001"/>
              <a:gd name="connsiteY42" fmla="*/ 189941 h 6985200"/>
              <a:gd name="connsiteX43" fmla="*/ 5456911 w 6858001"/>
              <a:gd name="connsiteY43" fmla="*/ 177839 h 6985200"/>
              <a:gd name="connsiteX44" fmla="*/ 5612588 w 6858001"/>
              <a:gd name="connsiteY44" fmla="*/ 163887 h 6985200"/>
              <a:gd name="connsiteX45" fmla="*/ 5768950 w 6858001"/>
              <a:gd name="connsiteY45" fmla="*/ 148591 h 6985200"/>
              <a:gd name="connsiteX46" fmla="*/ 5923255 w 6858001"/>
              <a:gd name="connsiteY46" fmla="*/ 132455 h 6985200"/>
              <a:gd name="connsiteX47" fmla="*/ 6079618 w 6858001"/>
              <a:gd name="connsiteY47" fmla="*/ 113629 h 6985200"/>
              <a:gd name="connsiteX48" fmla="*/ 6235294 w 6858001"/>
              <a:gd name="connsiteY48" fmla="*/ 93458 h 6985200"/>
              <a:gd name="connsiteX49" fmla="*/ 6391657 w 6858001"/>
              <a:gd name="connsiteY49" fmla="*/ 73455 h 6985200"/>
              <a:gd name="connsiteX50" fmla="*/ 6547333 w 6858001"/>
              <a:gd name="connsiteY50" fmla="*/ 50091 h 6985200"/>
              <a:gd name="connsiteX51" fmla="*/ 6702324 w 6858001"/>
              <a:gd name="connsiteY51" fmla="*/ 26222 h 698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6985200">
                <a:moveTo>
                  <a:pt x="6858001" y="1177"/>
                </a:moveTo>
                <a:lnTo>
                  <a:pt x="6858001" y="1344715"/>
                </a:lnTo>
                <a:lnTo>
                  <a:pt x="6858000" y="1344715"/>
                </a:lnTo>
                <a:lnTo>
                  <a:pt x="6858000" y="6985200"/>
                </a:lnTo>
                <a:lnTo>
                  <a:pt x="0" y="6985199"/>
                </a:lnTo>
                <a:lnTo>
                  <a:pt x="0" y="887191"/>
                </a:lnTo>
                <a:lnTo>
                  <a:pt x="1" y="887191"/>
                </a:lnTo>
                <a:lnTo>
                  <a:pt x="1" y="0"/>
                </a:lnTo>
                <a:lnTo>
                  <a:pt x="40463" y="5883"/>
                </a:lnTo>
                <a:lnTo>
                  <a:pt x="159107" y="23196"/>
                </a:lnTo>
                <a:lnTo>
                  <a:pt x="245518" y="35299"/>
                </a:lnTo>
                <a:lnTo>
                  <a:pt x="348388" y="48073"/>
                </a:lnTo>
                <a:lnTo>
                  <a:pt x="470460" y="63369"/>
                </a:lnTo>
                <a:lnTo>
                  <a:pt x="605563" y="79506"/>
                </a:lnTo>
                <a:lnTo>
                  <a:pt x="757810" y="96483"/>
                </a:lnTo>
                <a:lnTo>
                  <a:pt x="923774" y="114469"/>
                </a:lnTo>
                <a:lnTo>
                  <a:pt x="1104139" y="132454"/>
                </a:lnTo>
                <a:lnTo>
                  <a:pt x="1296163" y="150776"/>
                </a:lnTo>
                <a:lnTo>
                  <a:pt x="1503275" y="167753"/>
                </a:lnTo>
                <a:lnTo>
                  <a:pt x="1719988" y="184058"/>
                </a:lnTo>
                <a:lnTo>
                  <a:pt x="1949045" y="198849"/>
                </a:lnTo>
                <a:lnTo>
                  <a:pt x="2187703" y="212969"/>
                </a:lnTo>
                <a:lnTo>
                  <a:pt x="2436649" y="226248"/>
                </a:lnTo>
                <a:lnTo>
                  <a:pt x="2564208" y="230955"/>
                </a:lnTo>
                <a:lnTo>
                  <a:pt x="2694509" y="236165"/>
                </a:lnTo>
                <a:lnTo>
                  <a:pt x="2826869" y="241040"/>
                </a:lnTo>
                <a:lnTo>
                  <a:pt x="2959914" y="244234"/>
                </a:lnTo>
                <a:lnTo>
                  <a:pt x="3095702" y="247091"/>
                </a:lnTo>
                <a:lnTo>
                  <a:pt x="3232862" y="250117"/>
                </a:lnTo>
                <a:lnTo>
                  <a:pt x="3372766" y="252134"/>
                </a:lnTo>
                <a:lnTo>
                  <a:pt x="3514040" y="252134"/>
                </a:lnTo>
                <a:lnTo>
                  <a:pt x="3656686" y="253142"/>
                </a:lnTo>
                <a:lnTo>
                  <a:pt x="3800705" y="252134"/>
                </a:lnTo>
                <a:lnTo>
                  <a:pt x="3946780" y="250117"/>
                </a:lnTo>
                <a:lnTo>
                  <a:pt x="4092856"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solidFill>
            <a:srgbClr val="FFFFFF"/>
          </a:solidFill>
          <a:ln>
            <a:noFill/>
          </a:ln>
        </p:spPr>
      </p:sp>
      <p:sp>
        <p:nvSpPr>
          <p:cNvPr id="12" name="Freeform 23">
            <a:extLst>
              <a:ext uri="{FF2B5EF4-FFF2-40B4-BE49-F238E27FC236}">
                <a16:creationId xmlns:a16="http://schemas.microsoft.com/office/drawing/2014/main" id="{8FCA736E-BDE3-4D4D-8D87-E9AE79250C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9402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pic>
        <p:nvPicPr>
          <p:cNvPr id="4" name="Picture 3" descr="A close up of a screen&#10;&#10;Description automatically generated">
            <a:extLst>
              <a:ext uri="{FF2B5EF4-FFF2-40B4-BE49-F238E27FC236}">
                <a16:creationId xmlns:a16="http://schemas.microsoft.com/office/drawing/2014/main" id="{69A55B27-D391-4A78-A926-D7DECC7E1EB5}"/>
              </a:ext>
            </a:extLst>
          </p:cNvPr>
          <p:cNvPicPr/>
          <p:nvPr/>
        </p:nvPicPr>
        <p:blipFill>
          <a:blip r:embed="rId3">
            <a:extLst>
              <a:ext uri="{28A0092B-C50C-407E-A947-70E740481C1C}">
                <a14:useLocalDpi xmlns:a14="http://schemas.microsoft.com/office/drawing/2010/main" val="0"/>
              </a:ext>
            </a:extLst>
          </a:blip>
          <a:stretch>
            <a:fillRect/>
          </a:stretch>
        </p:blipFill>
        <p:spPr>
          <a:xfrm>
            <a:off x="5949452" y="1543393"/>
            <a:ext cx="5878515" cy="905870"/>
          </a:xfrm>
          <a:prstGeom prst="rect">
            <a:avLst/>
          </a:prstGeom>
          <a:effectLst/>
        </p:spPr>
      </p:pic>
      <p:sp>
        <p:nvSpPr>
          <p:cNvPr id="14" name="Rectangle 13">
            <a:extLst>
              <a:ext uri="{FF2B5EF4-FFF2-40B4-BE49-F238E27FC236}">
                <a16:creationId xmlns:a16="http://schemas.microsoft.com/office/drawing/2014/main" id="{129AA25D-1E7A-4074-BF68-D55A83B81B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818142FD-3F3D-43DC-ADEC-87DD0BDB62EC}"/>
              </a:ext>
            </a:extLst>
          </p:cNvPr>
          <p:cNvSpPr>
            <a:spLocks noGrp="1"/>
          </p:cNvSpPr>
          <p:nvPr>
            <p:ph idx="1"/>
          </p:nvPr>
        </p:nvSpPr>
        <p:spPr>
          <a:xfrm>
            <a:off x="646113" y="2052918"/>
            <a:ext cx="4165146" cy="4195481"/>
          </a:xfrm>
        </p:spPr>
        <p:txBody>
          <a:bodyPr>
            <a:normAutofit/>
          </a:bodyPr>
          <a:lstStyle/>
          <a:p>
            <a:pPr marL="0" indent="0">
              <a:buNone/>
            </a:pPr>
            <a:r>
              <a:rPr lang="en-GB" dirty="0"/>
              <a:t>Testing was focused on the connection and the conversation.</a:t>
            </a:r>
          </a:p>
          <a:p>
            <a:pPr marL="457200" indent="-457200">
              <a:buFont typeface="+mj-lt"/>
              <a:buAutoNum type="arabicPeriod"/>
            </a:pPr>
            <a:r>
              <a:rPr lang="en-GB" dirty="0"/>
              <a:t>Server waits for connection </a:t>
            </a:r>
          </a:p>
          <a:p>
            <a:pPr marL="457200" indent="-457200">
              <a:buFont typeface="+mj-lt"/>
              <a:buAutoNum type="arabicPeriod"/>
            </a:pPr>
            <a:r>
              <a:rPr lang="en-GB" dirty="0"/>
              <a:t>Client is connecting and starting conversation. </a:t>
            </a:r>
          </a:p>
          <a:p>
            <a:pPr marL="457200" indent="-457200">
              <a:buFont typeface="+mj-lt"/>
              <a:buAutoNum type="arabicPeriod"/>
            </a:pPr>
            <a:r>
              <a:rPr lang="en-GB" dirty="0"/>
              <a:t>The necessary messages are printed.</a:t>
            </a:r>
          </a:p>
          <a:p>
            <a:pPr marL="457200" indent="-457200">
              <a:buFont typeface="+mj-lt"/>
              <a:buAutoNum type="arabicPeriod"/>
            </a:pPr>
            <a:endParaRPr lang="en-GB" dirty="0"/>
          </a:p>
          <a:p>
            <a:pPr marL="0" indent="0">
              <a:buNone/>
            </a:pPr>
            <a:endParaRPr lang="en-GB" dirty="0"/>
          </a:p>
        </p:txBody>
      </p:sp>
      <p:pic>
        <p:nvPicPr>
          <p:cNvPr id="5" name="Picture 4" descr="A screenshot of a cell phone&#10;&#10;Description automatically generated">
            <a:extLst>
              <a:ext uri="{FF2B5EF4-FFF2-40B4-BE49-F238E27FC236}">
                <a16:creationId xmlns:a16="http://schemas.microsoft.com/office/drawing/2014/main" id="{6094458E-1023-4554-9B3D-D17F3AF580FD}"/>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6163973" y="3626074"/>
            <a:ext cx="5449471" cy="1811948"/>
          </a:xfrm>
          <a:prstGeom prst="rect">
            <a:avLst/>
          </a:prstGeom>
          <a:effectLst/>
        </p:spPr>
      </p:pic>
    </p:spTree>
    <p:extLst>
      <p:ext uri="{BB962C8B-B14F-4D97-AF65-F5344CB8AC3E}">
        <p14:creationId xmlns:p14="http://schemas.microsoft.com/office/powerpoint/2010/main" val="41412927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A1D5D69-326F-4880-A223-FB9D66F617AE}"/>
              </a:ext>
            </a:extLst>
          </p:cNvPr>
          <p:cNvSpPr>
            <a:spLocks noGrp="1"/>
          </p:cNvSpPr>
          <p:nvPr>
            <p:ph idx="1"/>
          </p:nvPr>
        </p:nvSpPr>
        <p:spPr>
          <a:xfrm>
            <a:off x="854738" y="348406"/>
            <a:ext cx="8946541" cy="4195481"/>
          </a:xfrm>
        </p:spPr>
        <p:txBody>
          <a:bodyPr/>
          <a:lstStyle/>
          <a:p>
            <a:pPr marL="0" indent="0">
              <a:buNone/>
            </a:pPr>
            <a:r>
              <a:rPr lang="en-GB" dirty="0"/>
              <a:t>Another test done was done to check if the client can re-enter a command after entering it wrong the first time.</a:t>
            </a:r>
          </a:p>
          <a:p>
            <a:pPr marL="0" indent="0">
              <a:buNone/>
            </a:pPr>
            <a:endParaRPr lang="en-GB" dirty="0"/>
          </a:p>
        </p:txBody>
      </p:sp>
      <p:pic>
        <p:nvPicPr>
          <p:cNvPr id="4" name="Picture 3" descr="A close up of a device&#10;&#10;Description automatically generated">
            <a:extLst>
              <a:ext uri="{FF2B5EF4-FFF2-40B4-BE49-F238E27FC236}">
                <a16:creationId xmlns:a16="http://schemas.microsoft.com/office/drawing/2014/main" id="{F45054F0-86D3-4497-8618-EF4C80050231}"/>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3276600" y="1093470"/>
            <a:ext cx="5638800" cy="2335530"/>
          </a:xfrm>
          <a:prstGeom prst="rect">
            <a:avLst/>
          </a:prstGeom>
        </p:spPr>
      </p:pic>
      <p:pic>
        <p:nvPicPr>
          <p:cNvPr id="21" name="Picture 20" descr="A screenshot of a computer&#10;&#10;Description automatically generated">
            <a:extLst>
              <a:ext uri="{FF2B5EF4-FFF2-40B4-BE49-F238E27FC236}">
                <a16:creationId xmlns:a16="http://schemas.microsoft.com/office/drawing/2014/main" id="{3DC53A9F-65CA-4167-8738-3561648671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400" y="4158844"/>
            <a:ext cx="4400604" cy="2350750"/>
          </a:xfrm>
          <a:prstGeom prst="rect">
            <a:avLst/>
          </a:prstGeom>
        </p:spPr>
      </p:pic>
      <p:pic>
        <p:nvPicPr>
          <p:cNvPr id="25" name="Picture 24">
            <a:extLst>
              <a:ext uri="{FF2B5EF4-FFF2-40B4-BE49-F238E27FC236}">
                <a16:creationId xmlns:a16="http://schemas.microsoft.com/office/drawing/2014/main" id="{E7A20D29-3446-4273-927F-1CCEB7DF916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69987" y="4094947"/>
            <a:ext cx="4867275" cy="2388007"/>
          </a:xfrm>
          <a:prstGeom prst="rect">
            <a:avLst/>
          </a:prstGeom>
        </p:spPr>
      </p:pic>
    </p:spTree>
    <p:extLst>
      <p:ext uri="{BB962C8B-B14F-4D97-AF65-F5344CB8AC3E}">
        <p14:creationId xmlns:p14="http://schemas.microsoft.com/office/powerpoint/2010/main" val="12003463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046E81F-3B25-4BF8-B228-2A866464B280}"/>
              </a:ext>
            </a:extLst>
          </p:cNvPr>
          <p:cNvSpPr>
            <a:spLocks noGrp="1"/>
          </p:cNvSpPr>
          <p:nvPr>
            <p:ph idx="1"/>
          </p:nvPr>
        </p:nvSpPr>
        <p:spPr>
          <a:xfrm>
            <a:off x="1126985" y="823732"/>
            <a:ext cx="8946541" cy="4195481"/>
          </a:xfrm>
        </p:spPr>
        <p:txBody>
          <a:bodyPr>
            <a:normAutofit/>
          </a:bodyPr>
          <a:lstStyle/>
          <a:p>
            <a:pPr marL="0" indent="0">
              <a:buNone/>
            </a:pPr>
            <a:r>
              <a:rPr lang="en-GB" sz="1800" dirty="0"/>
              <a:t>Testing the third feature-connection with more clients can be made but conversation can’t be created until the server is freed. </a:t>
            </a:r>
          </a:p>
          <a:p>
            <a:pPr marL="0" indent="0">
              <a:buNone/>
            </a:pPr>
            <a:r>
              <a:rPr lang="en-GB" sz="1800" dirty="0"/>
              <a:t>The second client, gets into a standby mode, where he can send the first command, but it will not receive a reply, until the other client left the conversation </a:t>
            </a:r>
          </a:p>
          <a:p>
            <a:pPr marL="0" indent="0">
              <a:buNone/>
            </a:pPr>
            <a:endParaRPr lang="en-GB" sz="1800" dirty="0"/>
          </a:p>
        </p:txBody>
      </p:sp>
      <p:pic>
        <p:nvPicPr>
          <p:cNvPr id="4" name="Picture 3" descr="A screenshot of a cell phone&#10;&#10;Description automatically generated">
            <a:extLst>
              <a:ext uri="{FF2B5EF4-FFF2-40B4-BE49-F238E27FC236}">
                <a16:creationId xmlns:a16="http://schemas.microsoft.com/office/drawing/2014/main" id="{2022B29C-D47F-418D-B53A-D7E8847BBB05}"/>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2734500" y="2512060"/>
            <a:ext cx="5731510" cy="1833880"/>
          </a:xfrm>
          <a:prstGeom prst="rect">
            <a:avLst/>
          </a:prstGeom>
        </p:spPr>
      </p:pic>
    </p:spTree>
    <p:extLst>
      <p:ext uri="{BB962C8B-B14F-4D97-AF65-F5344CB8AC3E}">
        <p14:creationId xmlns:p14="http://schemas.microsoft.com/office/powerpoint/2010/main" val="8697570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4AAD3FD-83A5-4B89-9F8F-01B887086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D5A5056-730B-4565-A854-2D3172D3ED44}"/>
              </a:ext>
            </a:extLst>
          </p:cNvPr>
          <p:cNvSpPr>
            <a:spLocks noGrp="1"/>
          </p:cNvSpPr>
          <p:nvPr>
            <p:ph type="title"/>
          </p:nvPr>
        </p:nvSpPr>
        <p:spPr>
          <a:xfrm>
            <a:off x="616158" y="408040"/>
            <a:ext cx="4166510" cy="1622321"/>
          </a:xfrm>
        </p:spPr>
        <p:txBody>
          <a:bodyPr>
            <a:normAutofit/>
          </a:bodyPr>
          <a:lstStyle/>
          <a:p>
            <a:r>
              <a:rPr lang="en-GB" dirty="0">
                <a:solidFill>
                  <a:srgbClr val="EBEBEB"/>
                </a:solidFill>
              </a:rPr>
              <a:t>Testing the fourth feature</a:t>
            </a:r>
          </a:p>
        </p:txBody>
      </p:sp>
      <p:sp>
        <p:nvSpPr>
          <p:cNvPr id="11" name="Freeform 31">
            <a:extLst>
              <a:ext uri="{FF2B5EF4-FFF2-40B4-BE49-F238E27FC236}">
                <a16:creationId xmlns:a16="http://schemas.microsoft.com/office/drawing/2014/main" id="{61752F1D-FC0F-4103-9584-630E643CCD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9402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13" name="Freeform: Shape 12">
            <a:extLst>
              <a:ext uri="{FF2B5EF4-FFF2-40B4-BE49-F238E27FC236}">
                <a16:creationId xmlns:a16="http://schemas.microsoft.com/office/drawing/2014/main" id="{70151CB7-E7DE-4917-B831-01DF9CE013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270819" y="-63600"/>
            <a:ext cx="6858001" cy="6985200"/>
          </a:xfrm>
          <a:custGeom>
            <a:avLst/>
            <a:gdLst>
              <a:gd name="connsiteX0" fmla="*/ 6858001 w 6858001"/>
              <a:gd name="connsiteY0" fmla="*/ 1177 h 6985200"/>
              <a:gd name="connsiteX1" fmla="*/ 6858001 w 6858001"/>
              <a:gd name="connsiteY1" fmla="*/ 1344715 h 6985200"/>
              <a:gd name="connsiteX2" fmla="*/ 6858000 w 6858001"/>
              <a:gd name="connsiteY2" fmla="*/ 1344715 h 6985200"/>
              <a:gd name="connsiteX3" fmla="*/ 6858000 w 6858001"/>
              <a:gd name="connsiteY3" fmla="*/ 6985200 h 6985200"/>
              <a:gd name="connsiteX4" fmla="*/ 0 w 6858001"/>
              <a:gd name="connsiteY4" fmla="*/ 6985199 h 6985200"/>
              <a:gd name="connsiteX5" fmla="*/ 0 w 6858001"/>
              <a:gd name="connsiteY5" fmla="*/ 886772 h 6985200"/>
              <a:gd name="connsiteX6" fmla="*/ 1 w 6858001"/>
              <a:gd name="connsiteY6" fmla="*/ 886772 h 6985200"/>
              <a:gd name="connsiteX7" fmla="*/ 1 w 6858001"/>
              <a:gd name="connsiteY7" fmla="*/ 0 h 6985200"/>
              <a:gd name="connsiteX8" fmla="*/ 40463 w 6858001"/>
              <a:gd name="connsiteY8" fmla="*/ 5883 h 6985200"/>
              <a:gd name="connsiteX9" fmla="*/ 159107 w 6858001"/>
              <a:gd name="connsiteY9" fmla="*/ 23196 h 6985200"/>
              <a:gd name="connsiteX10" fmla="*/ 245518 w 6858001"/>
              <a:gd name="connsiteY10" fmla="*/ 35299 h 6985200"/>
              <a:gd name="connsiteX11" fmla="*/ 348388 w 6858001"/>
              <a:gd name="connsiteY11" fmla="*/ 48073 h 6985200"/>
              <a:gd name="connsiteX12" fmla="*/ 470460 w 6858001"/>
              <a:gd name="connsiteY12" fmla="*/ 63369 h 6985200"/>
              <a:gd name="connsiteX13" fmla="*/ 605563 w 6858001"/>
              <a:gd name="connsiteY13" fmla="*/ 79506 h 6985200"/>
              <a:gd name="connsiteX14" fmla="*/ 757810 w 6858001"/>
              <a:gd name="connsiteY14" fmla="*/ 96483 h 6985200"/>
              <a:gd name="connsiteX15" fmla="*/ 923774 w 6858001"/>
              <a:gd name="connsiteY15" fmla="*/ 114469 h 6985200"/>
              <a:gd name="connsiteX16" fmla="*/ 1104139 w 6858001"/>
              <a:gd name="connsiteY16" fmla="*/ 132454 h 6985200"/>
              <a:gd name="connsiteX17" fmla="*/ 1296163 w 6858001"/>
              <a:gd name="connsiteY17" fmla="*/ 150776 h 6985200"/>
              <a:gd name="connsiteX18" fmla="*/ 1503275 w 6858001"/>
              <a:gd name="connsiteY18" fmla="*/ 167753 h 6985200"/>
              <a:gd name="connsiteX19" fmla="*/ 1719988 w 6858001"/>
              <a:gd name="connsiteY19" fmla="*/ 184058 h 6985200"/>
              <a:gd name="connsiteX20" fmla="*/ 1949045 w 6858001"/>
              <a:gd name="connsiteY20" fmla="*/ 198849 h 6985200"/>
              <a:gd name="connsiteX21" fmla="*/ 2187703 w 6858001"/>
              <a:gd name="connsiteY21" fmla="*/ 212969 h 6985200"/>
              <a:gd name="connsiteX22" fmla="*/ 2436649 w 6858001"/>
              <a:gd name="connsiteY22" fmla="*/ 226248 h 6985200"/>
              <a:gd name="connsiteX23" fmla="*/ 2564208 w 6858001"/>
              <a:gd name="connsiteY23" fmla="*/ 230955 h 6985200"/>
              <a:gd name="connsiteX24" fmla="*/ 2694509 w 6858001"/>
              <a:gd name="connsiteY24" fmla="*/ 236165 h 6985200"/>
              <a:gd name="connsiteX25" fmla="*/ 2826869 w 6858001"/>
              <a:gd name="connsiteY25" fmla="*/ 241040 h 6985200"/>
              <a:gd name="connsiteX26" fmla="*/ 2959914 w 6858001"/>
              <a:gd name="connsiteY26" fmla="*/ 244234 h 6985200"/>
              <a:gd name="connsiteX27" fmla="*/ 3095702 w 6858001"/>
              <a:gd name="connsiteY27" fmla="*/ 247091 h 6985200"/>
              <a:gd name="connsiteX28" fmla="*/ 3232862 w 6858001"/>
              <a:gd name="connsiteY28" fmla="*/ 250117 h 6985200"/>
              <a:gd name="connsiteX29" fmla="*/ 3372766 w 6858001"/>
              <a:gd name="connsiteY29" fmla="*/ 252134 h 6985200"/>
              <a:gd name="connsiteX30" fmla="*/ 3514040 w 6858001"/>
              <a:gd name="connsiteY30" fmla="*/ 252134 h 6985200"/>
              <a:gd name="connsiteX31" fmla="*/ 3656686 w 6858001"/>
              <a:gd name="connsiteY31" fmla="*/ 253142 h 6985200"/>
              <a:gd name="connsiteX32" fmla="*/ 3800705 w 6858001"/>
              <a:gd name="connsiteY32" fmla="*/ 252134 h 6985200"/>
              <a:gd name="connsiteX33" fmla="*/ 3946780 w 6858001"/>
              <a:gd name="connsiteY33" fmla="*/ 250117 h 6985200"/>
              <a:gd name="connsiteX34" fmla="*/ 4092856 w 6858001"/>
              <a:gd name="connsiteY34" fmla="*/ 248268 h 6985200"/>
              <a:gd name="connsiteX35" fmla="*/ 4240988 w 6858001"/>
              <a:gd name="connsiteY35" fmla="*/ 244234 h 6985200"/>
              <a:gd name="connsiteX36" fmla="*/ 4390492 w 6858001"/>
              <a:gd name="connsiteY36" fmla="*/ 240032 h 6985200"/>
              <a:gd name="connsiteX37" fmla="*/ 4539997 w 6858001"/>
              <a:gd name="connsiteY37" fmla="*/ 235157 h 6985200"/>
              <a:gd name="connsiteX38" fmla="*/ 4690873 w 6858001"/>
              <a:gd name="connsiteY38" fmla="*/ 228266 h 6985200"/>
              <a:gd name="connsiteX39" fmla="*/ 4843120 w 6858001"/>
              <a:gd name="connsiteY39" fmla="*/ 220029 h 6985200"/>
              <a:gd name="connsiteX40" fmla="*/ 4996054 w 6858001"/>
              <a:gd name="connsiteY40" fmla="*/ 212129 h 6985200"/>
              <a:gd name="connsiteX41" fmla="*/ 5148987 w 6858001"/>
              <a:gd name="connsiteY41" fmla="*/ 202044 h 6985200"/>
              <a:gd name="connsiteX42" fmla="*/ 5303978 w 6858001"/>
              <a:gd name="connsiteY42" fmla="*/ 189941 h 6985200"/>
              <a:gd name="connsiteX43" fmla="*/ 5456911 w 6858001"/>
              <a:gd name="connsiteY43" fmla="*/ 177839 h 6985200"/>
              <a:gd name="connsiteX44" fmla="*/ 5612588 w 6858001"/>
              <a:gd name="connsiteY44" fmla="*/ 163887 h 6985200"/>
              <a:gd name="connsiteX45" fmla="*/ 5768950 w 6858001"/>
              <a:gd name="connsiteY45" fmla="*/ 148591 h 6985200"/>
              <a:gd name="connsiteX46" fmla="*/ 5923255 w 6858001"/>
              <a:gd name="connsiteY46" fmla="*/ 132455 h 6985200"/>
              <a:gd name="connsiteX47" fmla="*/ 6079618 w 6858001"/>
              <a:gd name="connsiteY47" fmla="*/ 113629 h 6985200"/>
              <a:gd name="connsiteX48" fmla="*/ 6235294 w 6858001"/>
              <a:gd name="connsiteY48" fmla="*/ 93458 h 6985200"/>
              <a:gd name="connsiteX49" fmla="*/ 6391657 w 6858001"/>
              <a:gd name="connsiteY49" fmla="*/ 73455 h 6985200"/>
              <a:gd name="connsiteX50" fmla="*/ 6547333 w 6858001"/>
              <a:gd name="connsiteY50" fmla="*/ 50091 h 6985200"/>
              <a:gd name="connsiteX51" fmla="*/ 6702324 w 6858001"/>
              <a:gd name="connsiteY51" fmla="*/ 26222 h 698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6985200">
                <a:moveTo>
                  <a:pt x="6858001" y="1177"/>
                </a:moveTo>
                <a:lnTo>
                  <a:pt x="6858001" y="1344715"/>
                </a:lnTo>
                <a:lnTo>
                  <a:pt x="6858000" y="1344715"/>
                </a:lnTo>
                <a:lnTo>
                  <a:pt x="6858000" y="6985200"/>
                </a:lnTo>
                <a:lnTo>
                  <a:pt x="0" y="6985199"/>
                </a:lnTo>
                <a:lnTo>
                  <a:pt x="0" y="886772"/>
                </a:lnTo>
                <a:lnTo>
                  <a:pt x="1" y="886772"/>
                </a:lnTo>
                <a:lnTo>
                  <a:pt x="1" y="0"/>
                </a:lnTo>
                <a:lnTo>
                  <a:pt x="40463" y="5883"/>
                </a:lnTo>
                <a:lnTo>
                  <a:pt x="159107" y="23196"/>
                </a:lnTo>
                <a:lnTo>
                  <a:pt x="245518" y="35299"/>
                </a:lnTo>
                <a:lnTo>
                  <a:pt x="348388" y="48073"/>
                </a:lnTo>
                <a:lnTo>
                  <a:pt x="470460" y="63369"/>
                </a:lnTo>
                <a:lnTo>
                  <a:pt x="605563" y="79506"/>
                </a:lnTo>
                <a:lnTo>
                  <a:pt x="757810" y="96483"/>
                </a:lnTo>
                <a:lnTo>
                  <a:pt x="923774" y="114469"/>
                </a:lnTo>
                <a:lnTo>
                  <a:pt x="1104139" y="132454"/>
                </a:lnTo>
                <a:lnTo>
                  <a:pt x="1296163" y="150776"/>
                </a:lnTo>
                <a:lnTo>
                  <a:pt x="1503275" y="167753"/>
                </a:lnTo>
                <a:lnTo>
                  <a:pt x="1719988" y="184058"/>
                </a:lnTo>
                <a:lnTo>
                  <a:pt x="1949045" y="198849"/>
                </a:lnTo>
                <a:lnTo>
                  <a:pt x="2187703" y="212969"/>
                </a:lnTo>
                <a:lnTo>
                  <a:pt x="2436649" y="226248"/>
                </a:lnTo>
                <a:lnTo>
                  <a:pt x="2564208" y="230955"/>
                </a:lnTo>
                <a:lnTo>
                  <a:pt x="2694509" y="236165"/>
                </a:lnTo>
                <a:lnTo>
                  <a:pt x="2826869" y="241040"/>
                </a:lnTo>
                <a:lnTo>
                  <a:pt x="2959914" y="244234"/>
                </a:lnTo>
                <a:lnTo>
                  <a:pt x="3095702" y="247091"/>
                </a:lnTo>
                <a:lnTo>
                  <a:pt x="3232862" y="250117"/>
                </a:lnTo>
                <a:lnTo>
                  <a:pt x="3372766" y="252134"/>
                </a:lnTo>
                <a:lnTo>
                  <a:pt x="3514040" y="252134"/>
                </a:lnTo>
                <a:lnTo>
                  <a:pt x="3656686" y="253142"/>
                </a:lnTo>
                <a:lnTo>
                  <a:pt x="3800705" y="252134"/>
                </a:lnTo>
                <a:lnTo>
                  <a:pt x="3946780" y="250117"/>
                </a:lnTo>
                <a:lnTo>
                  <a:pt x="4092856"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ln>
            <a:noFill/>
          </a:ln>
        </p:spPr>
      </p:sp>
      <p:sp>
        <p:nvSpPr>
          <p:cNvPr id="15" name="Rectangle 14">
            <a:extLst>
              <a:ext uri="{FF2B5EF4-FFF2-40B4-BE49-F238E27FC236}">
                <a16:creationId xmlns:a16="http://schemas.microsoft.com/office/drawing/2014/main" id="{A92A1116-1C84-41DF-B803-1F7B0883EC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CEE0DAC9-C5F3-4FDA-A45E-A4E4FCEA24B5}"/>
              </a:ext>
            </a:extLst>
          </p:cNvPr>
          <p:cNvSpPr>
            <a:spLocks noGrp="1"/>
          </p:cNvSpPr>
          <p:nvPr>
            <p:ph idx="1"/>
          </p:nvPr>
        </p:nvSpPr>
        <p:spPr>
          <a:xfrm>
            <a:off x="616159" y="2030361"/>
            <a:ext cx="4166509" cy="3785419"/>
          </a:xfrm>
        </p:spPr>
        <p:txBody>
          <a:bodyPr>
            <a:normAutofit/>
          </a:bodyPr>
          <a:lstStyle/>
          <a:p>
            <a:pPr marL="0" indent="0">
              <a:buNone/>
            </a:pPr>
            <a:r>
              <a:rPr lang="en-GB" dirty="0">
                <a:solidFill>
                  <a:srgbClr val="EBEBEB"/>
                </a:solidFill>
              </a:rPr>
              <a:t>To codes for publisher and subscriber were checked, working as expected in first part. </a:t>
            </a:r>
          </a:p>
          <a:p>
            <a:pPr marL="0" indent="0">
              <a:buNone/>
            </a:pPr>
            <a:endParaRPr lang="en-GB" dirty="0">
              <a:solidFill>
                <a:srgbClr val="EBEBEB"/>
              </a:solidFill>
            </a:endParaRPr>
          </a:p>
          <a:p>
            <a:pPr marL="0" indent="0">
              <a:buNone/>
            </a:pPr>
            <a:r>
              <a:rPr lang="en-GB" dirty="0">
                <a:solidFill>
                  <a:srgbClr val="EBEBEB"/>
                </a:solidFill>
              </a:rPr>
              <a:t>In second part configuration was followed and testing was done in the authentication, which was successful. </a:t>
            </a:r>
          </a:p>
          <a:p>
            <a:pPr marL="0" indent="0">
              <a:buNone/>
            </a:pPr>
            <a:endParaRPr lang="en-GB" dirty="0">
              <a:solidFill>
                <a:srgbClr val="EBEBEB"/>
              </a:solidFill>
            </a:endParaRPr>
          </a:p>
          <a:p>
            <a:pPr marL="0" indent="0">
              <a:buNone/>
            </a:pPr>
            <a:endParaRPr lang="en-GB" dirty="0">
              <a:solidFill>
                <a:srgbClr val="EBEBEB"/>
              </a:solidFill>
            </a:endParaRPr>
          </a:p>
        </p:txBody>
      </p:sp>
      <p:pic>
        <p:nvPicPr>
          <p:cNvPr id="10" name="Picture 9" descr="A close up of text on a black background&#10;&#10;Description automatically generated">
            <a:extLst>
              <a:ext uri="{FF2B5EF4-FFF2-40B4-BE49-F238E27FC236}">
                <a16:creationId xmlns:a16="http://schemas.microsoft.com/office/drawing/2014/main" id="{69778FF4-0F35-41F6-BC1E-45687C3AF6E8}"/>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6269669" y="2684256"/>
            <a:ext cx="5731510" cy="2306110"/>
          </a:xfrm>
          <a:prstGeom prst="rect">
            <a:avLst/>
          </a:prstGeom>
        </p:spPr>
      </p:pic>
      <p:pic>
        <p:nvPicPr>
          <p:cNvPr id="12" name="Picture 11" descr="A close up of a computer screen with text&#10;&#10;Description automatically generated">
            <a:extLst>
              <a:ext uri="{FF2B5EF4-FFF2-40B4-BE49-F238E27FC236}">
                <a16:creationId xmlns:a16="http://schemas.microsoft.com/office/drawing/2014/main" id="{BBA2B2EF-50A7-4D26-9FDD-14C1B98CDAA8}"/>
              </a:ext>
            </a:extLst>
          </p:cNvPr>
          <p:cNvPicPr/>
          <p:nvPr/>
        </p:nvPicPr>
        <p:blipFill rotWithShape="1">
          <a:blip r:embed="rId3" cstate="print">
            <a:extLst>
              <a:ext uri="{28A0092B-C50C-407E-A947-70E740481C1C}">
                <a14:useLocalDpi xmlns:a14="http://schemas.microsoft.com/office/drawing/2010/main" val="0"/>
              </a:ext>
            </a:extLst>
          </a:blip>
          <a:srcRect t="67356" b="9424"/>
          <a:stretch/>
        </p:blipFill>
        <p:spPr bwMode="auto">
          <a:xfrm>
            <a:off x="6269669" y="5105400"/>
            <a:ext cx="5731510" cy="1597739"/>
          </a:xfrm>
          <a:prstGeom prst="rect">
            <a:avLst/>
          </a:prstGeom>
          <a:ln>
            <a:noFill/>
          </a:ln>
          <a:extLst>
            <a:ext uri="{53640926-AAD7-44D8-BBD7-CCE9431645EC}">
              <a14:shadowObscured xmlns:a14="http://schemas.microsoft.com/office/drawing/2010/main"/>
            </a:ext>
          </a:extLst>
        </p:spPr>
      </p:pic>
      <p:pic>
        <p:nvPicPr>
          <p:cNvPr id="4" name="Picture 3" descr="A close up of text on a black background&#10;&#10;Description automatically generated">
            <a:extLst>
              <a:ext uri="{FF2B5EF4-FFF2-40B4-BE49-F238E27FC236}">
                <a16:creationId xmlns:a16="http://schemas.microsoft.com/office/drawing/2014/main" id="{BBBF80C8-85DE-416E-9DF2-80A8AE92BE0F}"/>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6844951" y="263112"/>
            <a:ext cx="4437991" cy="2306110"/>
          </a:xfrm>
          <a:prstGeom prst="rect">
            <a:avLst/>
          </a:prstGeom>
          <a:effectLst/>
        </p:spPr>
      </p:pic>
    </p:spTree>
    <p:extLst>
      <p:ext uri="{BB962C8B-B14F-4D97-AF65-F5344CB8AC3E}">
        <p14:creationId xmlns:p14="http://schemas.microsoft.com/office/powerpoint/2010/main" val="3009298321"/>
      </p:ext>
    </p:extLst>
  </p:cSld>
  <p:clrMapOvr>
    <a:overrideClrMapping bg1="lt1" tx1="dk1" bg2="lt2" tx2="dk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0">
            <a:extLst>
              <a:ext uri="{FF2B5EF4-FFF2-40B4-BE49-F238E27FC236}">
                <a16:creationId xmlns:a16="http://schemas.microsoft.com/office/drawing/2014/main" id="{EE4E366E-272A-409E-840F-9A6A64A9E3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0" name="Rectangle 12">
            <a:extLst>
              <a:ext uri="{FF2B5EF4-FFF2-40B4-BE49-F238E27FC236}">
                <a16:creationId xmlns:a16="http://schemas.microsoft.com/office/drawing/2014/main" id="{A721560C-E4AB-4287-A29C-3F6916794C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1" name="Freeform 7">
            <a:extLst>
              <a:ext uri="{FF2B5EF4-FFF2-40B4-BE49-F238E27FC236}">
                <a16:creationId xmlns:a16="http://schemas.microsoft.com/office/drawing/2014/main" id="{DF6CFF07-D953-4F9C-9A0E-E0A6AACB61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451BABD6-4505-4F2C-A942-0AEE075AAAFA}"/>
              </a:ext>
            </a:extLst>
          </p:cNvPr>
          <p:cNvSpPr>
            <a:spLocks noGrp="1"/>
          </p:cNvSpPr>
          <p:nvPr>
            <p:ph type="title"/>
          </p:nvPr>
        </p:nvSpPr>
        <p:spPr>
          <a:xfrm>
            <a:off x="648930" y="629267"/>
            <a:ext cx="9252154" cy="1016654"/>
          </a:xfrm>
        </p:spPr>
        <p:txBody>
          <a:bodyPr>
            <a:normAutofit/>
          </a:bodyPr>
          <a:lstStyle/>
          <a:p>
            <a:r>
              <a:rPr lang="en-GB" dirty="0">
                <a:solidFill>
                  <a:srgbClr val="EBEBEB"/>
                </a:solidFill>
              </a:rPr>
              <a:t>Agile methodology</a:t>
            </a:r>
          </a:p>
        </p:txBody>
      </p:sp>
      <p:sp useBgFill="1">
        <p:nvSpPr>
          <p:cNvPr id="22" name="Freeform: Shape 16">
            <a:extLst>
              <a:ext uri="{FF2B5EF4-FFF2-40B4-BE49-F238E27FC236}">
                <a16:creationId xmlns:a16="http://schemas.microsoft.com/office/drawing/2014/main" id="{DAA4FEEE-0B5F-41BF-825D-60F9FB0895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7" cy="5095933"/>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ln>
            <a:noFill/>
          </a:ln>
        </p:spPr>
      </p:sp>
      <p:sp>
        <p:nvSpPr>
          <p:cNvPr id="3" name="Content Placeholder 2">
            <a:extLst>
              <a:ext uri="{FF2B5EF4-FFF2-40B4-BE49-F238E27FC236}">
                <a16:creationId xmlns:a16="http://schemas.microsoft.com/office/drawing/2014/main" id="{FE83F0BE-D0AF-4047-A5EC-D858A74EF284}"/>
              </a:ext>
            </a:extLst>
          </p:cNvPr>
          <p:cNvSpPr>
            <a:spLocks noGrp="1"/>
          </p:cNvSpPr>
          <p:nvPr>
            <p:ph idx="1"/>
          </p:nvPr>
        </p:nvSpPr>
        <p:spPr>
          <a:xfrm>
            <a:off x="601978" y="3118764"/>
            <a:ext cx="5122606" cy="3658689"/>
          </a:xfrm>
        </p:spPr>
        <p:txBody>
          <a:bodyPr>
            <a:normAutofit/>
          </a:bodyPr>
          <a:lstStyle/>
          <a:p>
            <a:pPr>
              <a:buClr>
                <a:schemeClr val="accent5"/>
              </a:buClr>
            </a:pPr>
            <a:r>
              <a:rPr lang="en-GB" dirty="0"/>
              <a:t>Agile methodology was followed. </a:t>
            </a:r>
          </a:p>
          <a:p>
            <a:pPr>
              <a:buClr>
                <a:schemeClr val="accent5"/>
              </a:buClr>
            </a:pPr>
            <a:r>
              <a:rPr lang="en-GB" dirty="0"/>
              <a:t>Kanban board was used as part of Agile </a:t>
            </a:r>
          </a:p>
          <a:p>
            <a:pPr>
              <a:buClr>
                <a:schemeClr val="accent5"/>
              </a:buClr>
            </a:pPr>
            <a:r>
              <a:rPr lang="en-GB" dirty="0"/>
              <a:t>Cumulative Flow Diagram and Control flow were created through Kanban board.</a:t>
            </a:r>
          </a:p>
          <a:p>
            <a:endParaRPr lang="en-GB" dirty="0"/>
          </a:p>
        </p:txBody>
      </p:sp>
      <p:pic>
        <p:nvPicPr>
          <p:cNvPr id="6" name="Picture 5" descr="A picture containing game, device&#10;&#10;Description automatically generated">
            <a:extLst>
              <a:ext uri="{FF2B5EF4-FFF2-40B4-BE49-F238E27FC236}">
                <a16:creationId xmlns:a16="http://schemas.microsoft.com/office/drawing/2014/main" id="{E28C730A-E9F2-41D5-9498-744ABB74DD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26561" y="2548281"/>
            <a:ext cx="4982337" cy="3662018"/>
          </a:xfrm>
          <a:prstGeom prst="rect">
            <a:avLst/>
          </a:prstGeom>
          <a:effectLst/>
        </p:spPr>
      </p:pic>
    </p:spTree>
    <p:extLst>
      <p:ext uri="{BB962C8B-B14F-4D97-AF65-F5344CB8AC3E}">
        <p14:creationId xmlns:p14="http://schemas.microsoft.com/office/powerpoint/2010/main" val="2971107487"/>
      </p:ext>
    </p:extLst>
  </p:cSld>
  <p:clrMapOvr>
    <a:overrideClrMapping bg1="lt1" tx1="dk1" bg2="lt2" tx2="dk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A46ECE-993A-4C95-89F3-5C848FC66130}"/>
              </a:ext>
            </a:extLst>
          </p:cNvPr>
          <p:cNvSpPr>
            <a:spLocks noGrp="1"/>
          </p:cNvSpPr>
          <p:nvPr>
            <p:ph type="title"/>
          </p:nvPr>
        </p:nvSpPr>
        <p:spPr>
          <a:xfrm>
            <a:off x="1103312" y="443841"/>
            <a:ext cx="9404723" cy="1400530"/>
          </a:xfrm>
        </p:spPr>
        <p:txBody>
          <a:bodyPr/>
          <a:lstStyle/>
          <a:p>
            <a:r>
              <a:rPr lang="en-GB" dirty="0"/>
              <a:t>Project plan and management </a:t>
            </a:r>
          </a:p>
        </p:txBody>
      </p:sp>
      <p:sp>
        <p:nvSpPr>
          <p:cNvPr id="3" name="Content Placeholder 2">
            <a:extLst>
              <a:ext uri="{FF2B5EF4-FFF2-40B4-BE49-F238E27FC236}">
                <a16:creationId xmlns:a16="http://schemas.microsoft.com/office/drawing/2014/main" id="{8DF5926F-820C-4B9F-91E9-EA57242C6007}"/>
              </a:ext>
            </a:extLst>
          </p:cNvPr>
          <p:cNvSpPr>
            <a:spLocks noGrp="1"/>
          </p:cNvSpPr>
          <p:nvPr>
            <p:ph idx="1"/>
          </p:nvPr>
        </p:nvSpPr>
        <p:spPr>
          <a:xfrm>
            <a:off x="1103312" y="1662301"/>
            <a:ext cx="8946541" cy="4195481"/>
          </a:xfrm>
        </p:spPr>
        <p:txBody>
          <a:bodyPr/>
          <a:lstStyle/>
          <a:p>
            <a:r>
              <a:rPr lang="en-GB" dirty="0"/>
              <a:t>Project was divided into small parts </a:t>
            </a:r>
          </a:p>
          <a:p>
            <a:r>
              <a:rPr lang="en-GB" dirty="0"/>
              <a:t>Each task had a deadline to be completed </a:t>
            </a:r>
          </a:p>
          <a:p>
            <a:r>
              <a:rPr lang="en-GB" dirty="0"/>
              <a:t>A featured had to be completed, before start working on the next feature</a:t>
            </a:r>
          </a:p>
          <a:p>
            <a:r>
              <a:rPr lang="en-GB" dirty="0"/>
              <a:t>Work could be done simultaneous in different parts of the feature </a:t>
            </a:r>
          </a:p>
          <a:p>
            <a:r>
              <a:rPr lang="en-GB" dirty="0"/>
              <a:t>Research was done in parallel </a:t>
            </a:r>
          </a:p>
          <a:p>
            <a:r>
              <a:rPr lang="en-GB" dirty="0"/>
              <a:t>A timetable was followed, to have time management </a:t>
            </a:r>
          </a:p>
          <a:p>
            <a:pPr marL="0" indent="0">
              <a:buNone/>
            </a:pPr>
            <a:endParaRPr lang="en-GB" dirty="0"/>
          </a:p>
        </p:txBody>
      </p:sp>
    </p:spTree>
    <p:extLst>
      <p:ext uri="{BB962C8B-B14F-4D97-AF65-F5344CB8AC3E}">
        <p14:creationId xmlns:p14="http://schemas.microsoft.com/office/powerpoint/2010/main" val="37555692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6557FD-02D5-4BB4-A2DB-2C942C759443}"/>
              </a:ext>
            </a:extLst>
          </p:cNvPr>
          <p:cNvSpPr>
            <a:spLocks noGrp="1"/>
          </p:cNvSpPr>
          <p:nvPr>
            <p:ph type="title"/>
          </p:nvPr>
        </p:nvSpPr>
        <p:spPr>
          <a:xfrm>
            <a:off x="1103312" y="381696"/>
            <a:ext cx="9404723" cy="1400530"/>
          </a:xfrm>
        </p:spPr>
        <p:txBody>
          <a:bodyPr/>
          <a:lstStyle/>
          <a:p>
            <a:r>
              <a:rPr lang="en-GB" dirty="0"/>
              <a:t>Problems faced and remarks</a:t>
            </a:r>
          </a:p>
        </p:txBody>
      </p:sp>
      <p:sp>
        <p:nvSpPr>
          <p:cNvPr id="3" name="Content Placeholder 2">
            <a:extLst>
              <a:ext uri="{FF2B5EF4-FFF2-40B4-BE49-F238E27FC236}">
                <a16:creationId xmlns:a16="http://schemas.microsoft.com/office/drawing/2014/main" id="{6C64FBF9-76A2-462C-9180-3911A98DF08F}"/>
              </a:ext>
            </a:extLst>
          </p:cNvPr>
          <p:cNvSpPr>
            <a:spLocks noGrp="1"/>
          </p:cNvSpPr>
          <p:nvPr>
            <p:ph idx="1"/>
          </p:nvPr>
        </p:nvSpPr>
        <p:spPr>
          <a:xfrm>
            <a:off x="1103312" y="1635668"/>
            <a:ext cx="8946541" cy="4195481"/>
          </a:xfrm>
        </p:spPr>
        <p:txBody>
          <a:bodyPr>
            <a:normAutofit fontScale="92500" lnSpcReduction="10000"/>
          </a:bodyPr>
          <a:lstStyle/>
          <a:p>
            <a:r>
              <a:rPr lang="en-GB" dirty="0"/>
              <a:t>In first feature there was a technical issue, connection couldn’t happen because of some router configuration set up by the ISP provider, the solution to this was to use a Wi-Fi hotspot created from a laptop.</a:t>
            </a:r>
          </a:p>
          <a:p>
            <a:r>
              <a:rPr lang="en-GB" dirty="0"/>
              <a:t>In both first and second feature the two codes have to be executed using python 3</a:t>
            </a:r>
            <a:r>
              <a:rPr lang="en-GB" dirty="0">
                <a:sym typeface="Wingdings" panose="05000000000000000000" pitchFamily="2" charset="2"/>
              </a:rPr>
              <a:t> ‘python3 server.py’</a:t>
            </a:r>
          </a:p>
          <a:p>
            <a:r>
              <a:rPr lang="en-GB" dirty="0"/>
              <a:t>In the third feature, only one client can communicate with the other but many can be connected. </a:t>
            </a:r>
          </a:p>
          <a:p>
            <a:r>
              <a:rPr lang="en-GB" dirty="0"/>
              <a:t>In fourth feature SSL was to be implemented, although this wasn’t possible, since in order to create an SSL certificate you have to have a domain name, which means that the data should be uploaded somewhere. The purpose of the project was to simulate an IoT system, if the user had to upload data to a server online this would change the architecture of the project, and make it difficult for the user.  </a:t>
            </a:r>
          </a:p>
        </p:txBody>
      </p:sp>
    </p:spTree>
    <p:extLst>
      <p:ext uri="{BB962C8B-B14F-4D97-AF65-F5344CB8AC3E}">
        <p14:creationId xmlns:p14="http://schemas.microsoft.com/office/powerpoint/2010/main" val="41286707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299A43-E31A-437A-B178-7D633E71FB92}"/>
              </a:ext>
            </a:extLst>
          </p:cNvPr>
          <p:cNvSpPr>
            <a:spLocks noGrp="1"/>
          </p:cNvSpPr>
          <p:nvPr>
            <p:ph type="title"/>
          </p:nvPr>
        </p:nvSpPr>
        <p:spPr>
          <a:xfrm>
            <a:off x="1103312" y="372819"/>
            <a:ext cx="9404723" cy="1400530"/>
          </a:xfrm>
        </p:spPr>
        <p:txBody>
          <a:bodyPr/>
          <a:lstStyle/>
          <a:p>
            <a:r>
              <a:rPr lang="en-GB" dirty="0"/>
              <a:t>Future work</a:t>
            </a:r>
          </a:p>
        </p:txBody>
      </p:sp>
      <p:sp>
        <p:nvSpPr>
          <p:cNvPr id="3" name="Content Placeholder 2">
            <a:extLst>
              <a:ext uri="{FF2B5EF4-FFF2-40B4-BE49-F238E27FC236}">
                <a16:creationId xmlns:a16="http://schemas.microsoft.com/office/drawing/2014/main" id="{5314642F-878B-44A3-A3BD-ECCD89532D05}"/>
              </a:ext>
            </a:extLst>
          </p:cNvPr>
          <p:cNvSpPr>
            <a:spLocks noGrp="1"/>
          </p:cNvSpPr>
          <p:nvPr>
            <p:ph idx="1"/>
          </p:nvPr>
        </p:nvSpPr>
        <p:spPr>
          <a:xfrm>
            <a:off x="1103312" y="1653423"/>
            <a:ext cx="8946541" cy="4195481"/>
          </a:xfrm>
        </p:spPr>
        <p:txBody>
          <a:bodyPr/>
          <a:lstStyle/>
          <a:p>
            <a:r>
              <a:rPr lang="en-GB" dirty="0"/>
              <a:t>Some parts can be improved.</a:t>
            </a:r>
          </a:p>
          <a:p>
            <a:r>
              <a:rPr lang="en-GB" dirty="0"/>
              <a:t>There is space for development. </a:t>
            </a:r>
          </a:p>
          <a:p>
            <a:r>
              <a:rPr lang="en-GB" dirty="0"/>
              <a:t>The architecture of the project is flexible which make the project suitable for larger scale IoT systems.</a:t>
            </a:r>
          </a:p>
          <a:p>
            <a:r>
              <a:rPr lang="en-GB" dirty="0"/>
              <a:t>GUI can be added, to make it easier. </a:t>
            </a:r>
          </a:p>
          <a:p>
            <a:r>
              <a:rPr lang="en-GB" dirty="0"/>
              <a:t>More atomization can be added in MQTT part.</a:t>
            </a:r>
          </a:p>
          <a:p>
            <a:r>
              <a:rPr lang="en-GB" dirty="0"/>
              <a:t>System can be used in small smart home applications</a:t>
            </a:r>
          </a:p>
          <a:p>
            <a:endParaRPr lang="en-GB" dirty="0"/>
          </a:p>
        </p:txBody>
      </p:sp>
    </p:spTree>
    <p:extLst>
      <p:ext uri="{BB962C8B-B14F-4D97-AF65-F5344CB8AC3E}">
        <p14:creationId xmlns:p14="http://schemas.microsoft.com/office/powerpoint/2010/main" val="27155489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C325D1-48CF-49C1-B4FC-AB667C671E4B}"/>
              </a:ext>
            </a:extLst>
          </p:cNvPr>
          <p:cNvSpPr>
            <a:spLocks noGrp="1"/>
          </p:cNvSpPr>
          <p:nvPr>
            <p:ph type="title"/>
          </p:nvPr>
        </p:nvSpPr>
        <p:spPr>
          <a:xfrm>
            <a:off x="1103312" y="417207"/>
            <a:ext cx="9404723" cy="1400530"/>
          </a:xfrm>
        </p:spPr>
        <p:txBody>
          <a:bodyPr>
            <a:normAutofit/>
          </a:bodyPr>
          <a:lstStyle/>
          <a:p>
            <a:r>
              <a:rPr lang="en-GB" sz="3000" dirty="0"/>
              <a:t>Overview of the project</a:t>
            </a:r>
          </a:p>
        </p:txBody>
      </p:sp>
      <p:sp>
        <p:nvSpPr>
          <p:cNvPr id="3" name="Content Placeholder 2">
            <a:extLst>
              <a:ext uri="{FF2B5EF4-FFF2-40B4-BE49-F238E27FC236}">
                <a16:creationId xmlns:a16="http://schemas.microsoft.com/office/drawing/2014/main" id="{B5B7D323-2C33-4BAB-B080-573A2C527309}"/>
              </a:ext>
            </a:extLst>
          </p:cNvPr>
          <p:cNvSpPr>
            <a:spLocks noGrp="1"/>
          </p:cNvSpPr>
          <p:nvPr>
            <p:ph idx="1"/>
          </p:nvPr>
        </p:nvSpPr>
        <p:spPr/>
        <p:txBody>
          <a:bodyPr/>
          <a:lstStyle/>
          <a:p>
            <a:pPr marL="0" indent="0">
              <a:buNone/>
            </a:pPr>
            <a:r>
              <a:rPr lang="en-GB" dirty="0"/>
              <a:t>My individual capstone project for CE301 is about Internet of Things and more specifically about the connections, data exchange and security.  The main purpose of the project is to create connection between two devices, sent data to that connection and also make this connection safe so it can be used for Internet of Things industry.  MQTT protocol is implemented. The aim is to let the user understand how some mechanisms of IoT working. Project has as objective to simulate a real IoT system.  Project is divided into two parts, first part is about connections without MQTT and second with MQTT. </a:t>
            </a:r>
          </a:p>
        </p:txBody>
      </p:sp>
    </p:spTree>
    <p:extLst>
      <p:ext uri="{BB962C8B-B14F-4D97-AF65-F5344CB8AC3E}">
        <p14:creationId xmlns:p14="http://schemas.microsoft.com/office/powerpoint/2010/main" val="22310205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EC4710-1DBC-4859-BD4F-2A8DDA31869C}"/>
              </a:ext>
            </a:extLst>
          </p:cNvPr>
          <p:cNvSpPr>
            <a:spLocks noGrp="1"/>
          </p:cNvSpPr>
          <p:nvPr>
            <p:ph type="title"/>
          </p:nvPr>
        </p:nvSpPr>
        <p:spPr>
          <a:xfrm>
            <a:off x="1103312" y="417208"/>
            <a:ext cx="9404723" cy="1400530"/>
          </a:xfrm>
        </p:spPr>
        <p:txBody>
          <a:bodyPr/>
          <a:lstStyle/>
          <a:p>
            <a:r>
              <a:rPr lang="en-GB" dirty="0"/>
              <a:t>Conclusion</a:t>
            </a:r>
          </a:p>
        </p:txBody>
      </p:sp>
      <p:sp>
        <p:nvSpPr>
          <p:cNvPr id="3" name="Content Placeholder 2">
            <a:extLst>
              <a:ext uri="{FF2B5EF4-FFF2-40B4-BE49-F238E27FC236}">
                <a16:creationId xmlns:a16="http://schemas.microsoft.com/office/drawing/2014/main" id="{6ADC2F48-C976-4CFC-B15E-8FCEC01B2FDD}"/>
              </a:ext>
            </a:extLst>
          </p:cNvPr>
          <p:cNvSpPr>
            <a:spLocks noGrp="1"/>
          </p:cNvSpPr>
          <p:nvPr>
            <p:ph idx="1"/>
          </p:nvPr>
        </p:nvSpPr>
        <p:spPr>
          <a:xfrm>
            <a:off x="1103312" y="1817738"/>
            <a:ext cx="8946541" cy="4195481"/>
          </a:xfrm>
        </p:spPr>
        <p:txBody>
          <a:bodyPr/>
          <a:lstStyle/>
          <a:p>
            <a:pPr marL="0" indent="0">
              <a:buNone/>
            </a:pPr>
            <a:r>
              <a:rPr lang="en-GB" dirty="0"/>
              <a:t>Closing, the project is presenting the basic knowledge some can learn for IoT.  The implementation of the features was successful and they achieved the expected outcome, but of course there is space for improvements.  The user understand how connections and data exchange happening in Internet of Things systems and is aware of the issue of security in those systems. MQTT is explained as so and the broker’s mechanisms, configurations made on broker added more security in fourth feature and let the user understand how to add username and password authentication into a broker. </a:t>
            </a:r>
          </a:p>
        </p:txBody>
      </p:sp>
    </p:spTree>
    <p:extLst>
      <p:ext uri="{BB962C8B-B14F-4D97-AF65-F5344CB8AC3E}">
        <p14:creationId xmlns:p14="http://schemas.microsoft.com/office/powerpoint/2010/main" val="11650377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C16A5B1-7AB7-40C5-971F-EA878EDF48C5}"/>
              </a:ext>
            </a:extLst>
          </p:cNvPr>
          <p:cNvSpPr>
            <a:spLocks noGrp="1"/>
          </p:cNvSpPr>
          <p:nvPr>
            <p:ph type="title"/>
          </p:nvPr>
        </p:nvSpPr>
        <p:spPr>
          <a:xfrm>
            <a:off x="1683171" y="1877166"/>
            <a:ext cx="8825657" cy="1915647"/>
          </a:xfrm>
        </p:spPr>
        <p:txBody>
          <a:bodyPr/>
          <a:lstStyle/>
          <a:p>
            <a:pPr algn="ctr"/>
            <a:r>
              <a:rPr lang="en-US" dirty="0">
                <a:solidFill>
                  <a:srgbClr val="FFFFFF"/>
                </a:solidFill>
              </a:rPr>
              <a:t>THANK YOU FOR YOUR TIME</a:t>
            </a:r>
            <a:endParaRPr lang="en-GB" dirty="0"/>
          </a:p>
        </p:txBody>
      </p:sp>
    </p:spTree>
    <p:extLst>
      <p:ext uri="{BB962C8B-B14F-4D97-AF65-F5344CB8AC3E}">
        <p14:creationId xmlns:p14="http://schemas.microsoft.com/office/powerpoint/2010/main" val="20839181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24489E-CAE1-4535-893D-8D7E7FD88C3F}"/>
              </a:ext>
            </a:extLst>
          </p:cNvPr>
          <p:cNvSpPr>
            <a:spLocks noGrp="1"/>
          </p:cNvSpPr>
          <p:nvPr>
            <p:ph type="title"/>
          </p:nvPr>
        </p:nvSpPr>
        <p:spPr>
          <a:xfrm>
            <a:off x="1103312" y="452718"/>
            <a:ext cx="9404723" cy="1400530"/>
          </a:xfrm>
        </p:spPr>
        <p:txBody>
          <a:bodyPr/>
          <a:lstStyle/>
          <a:p>
            <a:r>
              <a:rPr lang="en-GB" dirty="0"/>
              <a:t>What is Internet of Things</a:t>
            </a:r>
          </a:p>
        </p:txBody>
      </p:sp>
      <p:sp>
        <p:nvSpPr>
          <p:cNvPr id="3" name="Content Placeholder 2">
            <a:extLst>
              <a:ext uri="{FF2B5EF4-FFF2-40B4-BE49-F238E27FC236}">
                <a16:creationId xmlns:a16="http://schemas.microsoft.com/office/drawing/2014/main" id="{660E3CED-1DEA-4254-8465-51A8ADC17787}"/>
              </a:ext>
            </a:extLst>
          </p:cNvPr>
          <p:cNvSpPr>
            <a:spLocks noGrp="1"/>
          </p:cNvSpPr>
          <p:nvPr>
            <p:ph idx="1"/>
          </p:nvPr>
        </p:nvSpPr>
        <p:spPr>
          <a:xfrm>
            <a:off x="1103312" y="1331259"/>
            <a:ext cx="8946541" cy="4195481"/>
          </a:xfrm>
        </p:spPr>
        <p:txBody>
          <a:bodyPr/>
          <a:lstStyle/>
          <a:p>
            <a:pPr marL="0" indent="0">
              <a:buNone/>
            </a:pPr>
            <a:r>
              <a:rPr lang="en-GB" dirty="0"/>
              <a:t>Internet of Things is a new technology which is aiming to make ‘things’ become ‘smart’.  IoT is a mixture of hardware and software, used to do something useful for the user.  Through small powered devices like sensors or using some piece of code data is gained.  Then this data is send and received, where is edited in order to do something with the data collected.  Internet of Things, have several connections in order to receive and send data.  Nowadays IoT is developing rapidly, having millions of applications happening.  Internet of Things systems are making life easier, since some things seemed difficult in past are becoming easier.  There are also some issues in this technology, like lack of security and privacy. This project is suggesting ways where these problems can be solved. </a:t>
            </a:r>
          </a:p>
        </p:txBody>
      </p:sp>
    </p:spTree>
    <p:extLst>
      <p:ext uri="{BB962C8B-B14F-4D97-AF65-F5344CB8AC3E}">
        <p14:creationId xmlns:p14="http://schemas.microsoft.com/office/powerpoint/2010/main" val="42355918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9D0CD7-BDBB-4934-8335-F8CC98322305}"/>
              </a:ext>
            </a:extLst>
          </p:cNvPr>
          <p:cNvSpPr>
            <a:spLocks noGrp="1"/>
          </p:cNvSpPr>
          <p:nvPr>
            <p:ph type="title"/>
          </p:nvPr>
        </p:nvSpPr>
        <p:spPr>
          <a:xfrm>
            <a:off x="1103312" y="452718"/>
            <a:ext cx="9404723" cy="1400530"/>
          </a:xfrm>
        </p:spPr>
        <p:txBody>
          <a:bodyPr/>
          <a:lstStyle/>
          <a:p>
            <a:r>
              <a:rPr lang="en-GB" dirty="0"/>
              <a:t>How was built</a:t>
            </a:r>
          </a:p>
        </p:txBody>
      </p:sp>
      <p:sp>
        <p:nvSpPr>
          <p:cNvPr id="3" name="Content Placeholder 2">
            <a:extLst>
              <a:ext uri="{FF2B5EF4-FFF2-40B4-BE49-F238E27FC236}">
                <a16:creationId xmlns:a16="http://schemas.microsoft.com/office/drawing/2014/main" id="{79A81C3A-ECF3-4948-9B65-EB7EE0BA6E87}"/>
              </a:ext>
            </a:extLst>
          </p:cNvPr>
          <p:cNvSpPr>
            <a:spLocks noGrp="1"/>
          </p:cNvSpPr>
          <p:nvPr>
            <p:ph idx="1"/>
          </p:nvPr>
        </p:nvSpPr>
        <p:spPr/>
        <p:txBody>
          <a:bodyPr/>
          <a:lstStyle/>
          <a:p>
            <a:r>
              <a:rPr lang="en-GB" dirty="0"/>
              <a:t>Two Raspberry Pi 3 Model B+ are used to make the project more suitable for IoT. </a:t>
            </a:r>
          </a:p>
          <a:p>
            <a:r>
              <a:rPr lang="en-GB" dirty="0"/>
              <a:t>Server/Client model is adopted. </a:t>
            </a:r>
          </a:p>
          <a:p>
            <a:r>
              <a:rPr lang="en-GB" dirty="0"/>
              <a:t>Coding done in Python. </a:t>
            </a:r>
          </a:p>
          <a:p>
            <a:r>
              <a:rPr lang="en-GB" dirty="0"/>
              <a:t>MQTT implemented </a:t>
            </a:r>
          </a:p>
          <a:p>
            <a:r>
              <a:rPr lang="en-GB" dirty="0" err="1"/>
              <a:t>Mosquitto</a:t>
            </a:r>
            <a:r>
              <a:rPr lang="en-GB" dirty="0"/>
              <a:t> broker implemented in 4</a:t>
            </a:r>
            <a:r>
              <a:rPr lang="en-GB" baseline="30000" dirty="0"/>
              <a:t>th</a:t>
            </a:r>
            <a:r>
              <a:rPr lang="en-GB" dirty="0"/>
              <a:t> feature </a:t>
            </a:r>
          </a:p>
        </p:txBody>
      </p:sp>
      <p:pic>
        <p:nvPicPr>
          <p:cNvPr id="5" name="Picture 4" descr="A picture containing drawing&#10;&#10;Description automatically generated">
            <a:extLst>
              <a:ext uri="{FF2B5EF4-FFF2-40B4-BE49-F238E27FC236}">
                <a16:creationId xmlns:a16="http://schemas.microsoft.com/office/drawing/2014/main" id="{F859B1D8-A9AD-4BFA-BBCF-6B84EA8CD4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05700" y="3889553"/>
            <a:ext cx="4191291" cy="2515729"/>
          </a:xfrm>
          <a:prstGeom prst="rect">
            <a:avLst/>
          </a:prstGeom>
        </p:spPr>
      </p:pic>
    </p:spTree>
    <p:extLst>
      <p:ext uri="{BB962C8B-B14F-4D97-AF65-F5344CB8AC3E}">
        <p14:creationId xmlns:p14="http://schemas.microsoft.com/office/powerpoint/2010/main" val="40802404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C9C011-7B12-4572-9D9B-158A1D61C54E}"/>
              </a:ext>
            </a:extLst>
          </p:cNvPr>
          <p:cNvSpPr>
            <a:spLocks noGrp="1"/>
          </p:cNvSpPr>
          <p:nvPr>
            <p:ph type="title"/>
          </p:nvPr>
        </p:nvSpPr>
        <p:spPr>
          <a:xfrm>
            <a:off x="1103312" y="452718"/>
            <a:ext cx="9404723" cy="1400530"/>
          </a:xfrm>
        </p:spPr>
        <p:txBody>
          <a:bodyPr/>
          <a:lstStyle/>
          <a:p>
            <a:r>
              <a:rPr lang="en-GB" dirty="0"/>
              <a:t>Features of the project</a:t>
            </a:r>
          </a:p>
        </p:txBody>
      </p:sp>
      <p:sp>
        <p:nvSpPr>
          <p:cNvPr id="3" name="Content Placeholder 2">
            <a:extLst>
              <a:ext uri="{FF2B5EF4-FFF2-40B4-BE49-F238E27FC236}">
                <a16:creationId xmlns:a16="http://schemas.microsoft.com/office/drawing/2014/main" id="{AE11CE67-3763-46E9-966A-0C45AB900FD2}"/>
              </a:ext>
            </a:extLst>
          </p:cNvPr>
          <p:cNvSpPr>
            <a:spLocks noGrp="1"/>
          </p:cNvSpPr>
          <p:nvPr>
            <p:ph idx="1"/>
          </p:nvPr>
        </p:nvSpPr>
        <p:spPr/>
        <p:txBody>
          <a:bodyPr/>
          <a:lstStyle/>
          <a:p>
            <a:pPr marL="514350" lvl="0" indent="-514350">
              <a:buFont typeface="+mj-lt"/>
              <a:buAutoNum type="arabicPeriod"/>
            </a:pPr>
            <a:r>
              <a:rPr lang="en-GB" dirty="0"/>
              <a:t>Make connection with client </a:t>
            </a:r>
          </a:p>
          <a:p>
            <a:pPr marL="514350" lvl="0" indent="-514350">
              <a:buFont typeface="+mj-lt"/>
              <a:buAutoNum type="arabicPeriod"/>
            </a:pPr>
            <a:r>
              <a:rPr lang="en-GB" dirty="0"/>
              <a:t>Start conversation with client</a:t>
            </a:r>
          </a:p>
          <a:p>
            <a:pPr marL="514350" lvl="0" indent="-514350">
              <a:buFont typeface="+mj-lt"/>
              <a:buAutoNum type="arabicPeriod"/>
            </a:pPr>
            <a:r>
              <a:rPr lang="en-GB" dirty="0"/>
              <a:t>Allow conversation between clients one at each time </a:t>
            </a:r>
          </a:p>
          <a:p>
            <a:pPr marL="514350" indent="-514350">
              <a:buFont typeface="+mj-lt"/>
              <a:buAutoNum type="arabicPeriod"/>
            </a:pPr>
            <a:r>
              <a:rPr lang="en-GB" dirty="0"/>
              <a:t>MQTT implementation &amp; broker configuration</a:t>
            </a:r>
          </a:p>
        </p:txBody>
      </p:sp>
      <p:pic>
        <p:nvPicPr>
          <p:cNvPr id="5" name="Picture 4" descr="A close up of a necklace&#10;&#10;Description automatically generated">
            <a:extLst>
              <a:ext uri="{FF2B5EF4-FFF2-40B4-BE49-F238E27FC236}">
                <a16:creationId xmlns:a16="http://schemas.microsoft.com/office/drawing/2014/main" id="{50C3DD73-E566-45DA-A167-AFD385DB01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29475" y="4230475"/>
            <a:ext cx="4010025" cy="2094124"/>
          </a:xfrm>
          <a:prstGeom prst="rect">
            <a:avLst/>
          </a:prstGeom>
        </p:spPr>
      </p:pic>
    </p:spTree>
    <p:extLst>
      <p:ext uri="{BB962C8B-B14F-4D97-AF65-F5344CB8AC3E}">
        <p14:creationId xmlns:p14="http://schemas.microsoft.com/office/powerpoint/2010/main" val="25781177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0CD510-0305-4C4C-8BFD-2EF3639750FD}"/>
              </a:ext>
            </a:extLst>
          </p:cNvPr>
          <p:cNvSpPr>
            <a:spLocks noGrp="1"/>
          </p:cNvSpPr>
          <p:nvPr>
            <p:ph type="title"/>
          </p:nvPr>
        </p:nvSpPr>
        <p:spPr>
          <a:xfrm>
            <a:off x="1103312" y="452718"/>
            <a:ext cx="9404723" cy="1400530"/>
          </a:xfrm>
        </p:spPr>
        <p:txBody>
          <a:bodyPr/>
          <a:lstStyle/>
          <a:p>
            <a:r>
              <a:rPr lang="en-GB" dirty="0"/>
              <a:t>How it works</a:t>
            </a:r>
          </a:p>
        </p:txBody>
      </p:sp>
      <p:sp>
        <p:nvSpPr>
          <p:cNvPr id="3" name="Content Placeholder 2">
            <a:extLst>
              <a:ext uri="{FF2B5EF4-FFF2-40B4-BE49-F238E27FC236}">
                <a16:creationId xmlns:a16="http://schemas.microsoft.com/office/drawing/2014/main" id="{6AAFFDEA-3BAE-48DF-8FA0-748CDCEEE4E1}"/>
              </a:ext>
            </a:extLst>
          </p:cNvPr>
          <p:cNvSpPr>
            <a:spLocks noGrp="1"/>
          </p:cNvSpPr>
          <p:nvPr>
            <p:ph idx="1"/>
          </p:nvPr>
        </p:nvSpPr>
        <p:spPr/>
        <p:txBody>
          <a:bodyPr>
            <a:normAutofit/>
          </a:bodyPr>
          <a:lstStyle/>
          <a:p>
            <a:r>
              <a:rPr lang="en-GB" dirty="0"/>
              <a:t>Everything is executed from terminal window of Raspberry Pi </a:t>
            </a:r>
          </a:p>
          <a:p>
            <a:r>
              <a:rPr lang="en-GB" dirty="0"/>
              <a:t>Firstly a python code is run from server’s Pi, at this stage a connection is created, waiting for someone to connect </a:t>
            </a:r>
          </a:p>
          <a:p>
            <a:r>
              <a:rPr lang="en-GB" dirty="0"/>
              <a:t>Secondly a python code is run from client’s Pi, at this point connection with server is made, and the command conversation is started </a:t>
            </a:r>
          </a:p>
          <a:p>
            <a:r>
              <a:rPr lang="en-GB" dirty="0"/>
              <a:t>This procedure is followed and later on in subscriber/publisher mode </a:t>
            </a:r>
          </a:p>
          <a:p>
            <a:r>
              <a:rPr lang="en-GB" dirty="0"/>
              <a:t>In the final part, where an MQTT broker have to be set up, some configuration instructions must be followed by user, to create password and username authentication</a:t>
            </a:r>
          </a:p>
          <a:p>
            <a:endParaRPr lang="en-GB" dirty="0"/>
          </a:p>
        </p:txBody>
      </p:sp>
    </p:spTree>
    <p:extLst>
      <p:ext uri="{BB962C8B-B14F-4D97-AF65-F5344CB8AC3E}">
        <p14:creationId xmlns:p14="http://schemas.microsoft.com/office/powerpoint/2010/main" val="29849157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7DC17-CC37-46B9-8DFF-B784A5B43B87}"/>
              </a:ext>
            </a:extLst>
          </p:cNvPr>
          <p:cNvSpPr>
            <a:spLocks noGrp="1"/>
          </p:cNvSpPr>
          <p:nvPr>
            <p:ph type="title"/>
          </p:nvPr>
        </p:nvSpPr>
        <p:spPr>
          <a:xfrm>
            <a:off x="1103312" y="461595"/>
            <a:ext cx="9404723" cy="1400530"/>
          </a:xfrm>
        </p:spPr>
        <p:txBody>
          <a:bodyPr/>
          <a:lstStyle/>
          <a:p>
            <a:r>
              <a:rPr lang="en-GB" dirty="0"/>
              <a:t>Technology choices </a:t>
            </a:r>
          </a:p>
        </p:txBody>
      </p:sp>
      <p:sp>
        <p:nvSpPr>
          <p:cNvPr id="3" name="Content Placeholder 2">
            <a:extLst>
              <a:ext uri="{FF2B5EF4-FFF2-40B4-BE49-F238E27FC236}">
                <a16:creationId xmlns:a16="http://schemas.microsoft.com/office/drawing/2014/main" id="{13956CD5-DB1D-4650-B51E-C7444AD983D4}"/>
              </a:ext>
            </a:extLst>
          </p:cNvPr>
          <p:cNvSpPr>
            <a:spLocks noGrp="1"/>
          </p:cNvSpPr>
          <p:nvPr>
            <p:ph idx="1"/>
          </p:nvPr>
        </p:nvSpPr>
        <p:spPr>
          <a:xfrm>
            <a:off x="1103312" y="1331650"/>
            <a:ext cx="9203663" cy="5064755"/>
          </a:xfrm>
        </p:spPr>
        <p:txBody>
          <a:bodyPr/>
          <a:lstStyle/>
          <a:p>
            <a:pPr marL="0" indent="0">
              <a:buNone/>
            </a:pPr>
            <a:r>
              <a:rPr lang="en-GB" dirty="0"/>
              <a:t>Because of the Internet of Things technologies there were some important decisions that have been taken in both software and hardware, in order for the project to be more IoT friendly. Below are tools used in the project: </a:t>
            </a:r>
          </a:p>
          <a:p>
            <a:r>
              <a:rPr lang="en-GB" dirty="0"/>
              <a:t>MQTT</a:t>
            </a:r>
          </a:p>
          <a:p>
            <a:r>
              <a:rPr lang="en-GB" dirty="0" err="1"/>
              <a:t>Mosquitto</a:t>
            </a:r>
            <a:r>
              <a:rPr lang="en-GB" dirty="0"/>
              <a:t> </a:t>
            </a:r>
          </a:p>
          <a:p>
            <a:r>
              <a:rPr lang="en-GB" dirty="0"/>
              <a:t>Raspberry Pi</a:t>
            </a:r>
          </a:p>
          <a:p>
            <a:r>
              <a:rPr lang="en-GB" dirty="0"/>
              <a:t>Python</a:t>
            </a:r>
          </a:p>
          <a:p>
            <a:r>
              <a:rPr lang="en-GB" dirty="0"/>
              <a:t>Jira</a:t>
            </a:r>
          </a:p>
        </p:txBody>
      </p:sp>
      <p:pic>
        <p:nvPicPr>
          <p:cNvPr id="5" name="Picture 4" descr="A circuit board&#10;&#10;Description automatically generated">
            <a:extLst>
              <a:ext uri="{FF2B5EF4-FFF2-40B4-BE49-F238E27FC236}">
                <a16:creationId xmlns:a16="http://schemas.microsoft.com/office/drawing/2014/main" id="{0AD2CDFA-1E14-4692-B350-E2E072A853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0800000" flipV="1">
            <a:off x="9444940" y="2456034"/>
            <a:ext cx="1529820" cy="972966"/>
          </a:xfrm>
          <a:prstGeom prst="rect">
            <a:avLst/>
          </a:prstGeom>
        </p:spPr>
      </p:pic>
      <p:pic>
        <p:nvPicPr>
          <p:cNvPr id="7" name="Picture 6" descr="A picture containing sitting, stop, traffic, dark&#10;&#10;Description automatically generated">
            <a:extLst>
              <a:ext uri="{FF2B5EF4-FFF2-40B4-BE49-F238E27FC236}">
                <a16:creationId xmlns:a16="http://schemas.microsoft.com/office/drawing/2014/main" id="{4DA4062A-5688-4A17-9D3E-AF5472F2F5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47171" y="3544479"/>
            <a:ext cx="3921727" cy="639096"/>
          </a:xfrm>
          <a:prstGeom prst="rect">
            <a:avLst/>
          </a:prstGeom>
        </p:spPr>
      </p:pic>
      <p:pic>
        <p:nvPicPr>
          <p:cNvPr id="9" name="Picture 8" descr="A picture containing drawing&#10;&#10;Description automatically generated">
            <a:extLst>
              <a:ext uri="{FF2B5EF4-FFF2-40B4-BE49-F238E27FC236}">
                <a16:creationId xmlns:a16="http://schemas.microsoft.com/office/drawing/2014/main" id="{CD683A87-2065-4C6C-8E1A-28229E20C6E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45931" y="4451790"/>
            <a:ext cx="724205" cy="838200"/>
          </a:xfrm>
          <a:prstGeom prst="rect">
            <a:avLst/>
          </a:prstGeom>
        </p:spPr>
      </p:pic>
      <p:pic>
        <p:nvPicPr>
          <p:cNvPr id="11" name="Picture 10" descr="A close up of a clock&#10;&#10;Description automatically generated">
            <a:extLst>
              <a:ext uri="{FF2B5EF4-FFF2-40B4-BE49-F238E27FC236}">
                <a16:creationId xmlns:a16="http://schemas.microsoft.com/office/drawing/2014/main" id="{17F30EA9-55CE-450C-BFCB-EED40987EA3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53921" y="5423438"/>
            <a:ext cx="2234767" cy="972967"/>
          </a:xfrm>
          <a:prstGeom prst="rect">
            <a:avLst/>
          </a:prstGeom>
        </p:spPr>
      </p:pic>
    </p:spTree>
    <p:extLst>
      <p:ext uri="{BB962C8B-B14F-4D97-AF65-F5344CB8AC3E}">
        <p14:creationId xmlns:p14="http://schemas.microsoft.com/office/powerpoint/2010/main" val="10683821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22A26A-0764-4E3B-8B64-52A0FBC28EA2}"/>
              </a:ext>
            </a:extLst>
          </p:cNvPr>
          <p:cNvSpPr>
            <a:spLocks noGrp="1"/>
          </p:cNvSpPr>
          <p:nvPr>
            <p:ph type="title"/>
          </p:nvPr>
        </p:nvSpPr>
        <p:spPr>
          <a:xfrm>
            <a:off x="1103312" y="381697"/>
            <a:ext cx="9404723" cy="1400530"/>
          </a:xfrm>
        </p:spPr>
        <p:txBody>
          <a:bodyPr/>
          <a:lstStyle/>
          <a:p>
            <a:r>
              <a:rPr lang="en-GB" dirty="0"/>
              <a:t>Project Goals </a:t>
            </a:r>
          </a:p>
        </p:txBody>
      </p:sp>
      <p:sp>
        <p:nvSpPr>
          <p:cNvPr id="3" name="Content Placeholder 2">
            <a:extLst>
              <a:ext uri="{FF2B5EF4-FFF2-40B4-BE49-F238E27FC236}">
                <a16:creationId xmlns:a16="http://schemas.microsoft.com/office/drawing/2014/main" id="{BB05946C-E3DE-4722-A320-321E04AB801D}"/>
              </a:ext>
            </a:extLst>
          </p:cNvPr>
          <p:cNvSpPr>
            <a:spLocks noGrp="1"/>
          </p:cNvSpPr>
          <p:nvPr>
            <p:ph idx="1"/>
          </p:nvPr>
        </p:nvSpPr>
        <p:spPr>
          <a:xfrm>
            <a:off x="1103312" y="1715566"/>
            <a:ext cx="8946541" cy="4195481"/>
          </a:xfrm>
        </p:spPr>
        <p:txBody>
          <a:bodyPr/>
          <a:lstStyle/>
          <a:p>
            <a:r>
              <a:rPr lang="en-GB" dirty="0"/>
              <a:t>Make the user learn about Internet of Things</a:t>
            </a:r>
          </a:p>
          <a:p>
            <a:r>
              <a:rPr lang="en-GB" dirty="0"/>
              <a:t>Secure the connections happening by MQTT authentication</a:t>
            </a:r>
          </a:p>
          <a:p>
            <a:r>
              <a:rPr lang="en-GB" dirty="0"/>
              <a:t>Find ways to improve security </a:t>
            </a:r>
          </a:p>
          <a:p>
            <a:r>
              <a:rPr lang="en-GB" dirty="0"/>
              <a:t>Help someone understand how MQTT works</a:t>
            </a:r>
          </a:p>
          <a:p>
            <a:r>
              <a:rPr lang="en-GB" dirty="0"/>
              <a:t>Filter messages </a:t>
            </a:r>
          </a:p>
          <a:p>
            <a:r>
              <a:rPr lang="en-GB" dirty="0"/>
              <a:t>Set up a </a:t>
            </a:r>
            <a:r>
              <a:rPr lang="en-GB" dirty="0" err="1"/>
              <a:t>Mosquitto</a:t>
            </a:r>
            <a:r>
              <a:rPr lang="en-GB" dirty="0"/>
              <a:t> broker </a:t>
            </a:r>
          </a:p>
          <a:p>
            <a:pPr marL="0" indent="0">
              <a:buNone/>
            </a:pPr>
            <a:endParaRPr lang="en-GB" dirty="0"/>
          </a:p>
        </p:txBody>
      </p:sp>
      <p:pic>
        <p:nvPicPr>
          <p:cNvPr id="5" name="Picture 4" descr="Screen of a cell phone&#10;&#10;Description automatically generated">
            <a:extLst>
              <a:ext uri="{FF2B5EF4-FFF2-40B4-BE49-F238E27FC236}">
                <a16:creationId xmlns:a16="http://schemas.microsoft.com/office/drawing/2014/main" id="{269BF262-EF4D-418F-8A07-19BFB3EC0B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43751" y="3823931"/>
            <a:ext cx="4305299" cy="2652372"/>
          </a:xfrm>
          <a:prstGeom prst="rect">
            <a:avLst/>
          </a:prstGeom>
        </p:spPr>
      </p:pic>
    </p:spTree>
    <p:extLst>
      <p:ext uri="{BB962C8B-B14F-4D97-AF65-F5344CB8AC3E}">
        <p14:creationId xmlns:p14="http://schemas.microsoft.com/office/powerpoint/2010/main" val="30229000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8DAC09-6455-4C1C-8938-BD8243C21DBF}"/>
              </a:ext>
            </a:extLst>
          </p:cNvPr>
          <p:cNvSpPr>
            <a:spLocks noGrp="1"/>
          </p:cNvSpPr>
          <p:nvPr>
            <p:ph type="title"/>
          </p:nvPr>
        </p:nvSpPr>
        <p:spPr>
          <a:xfrm>
            <a:off x="1103312" y="390574"/>
            <a:ext cx="9404723" cy="1400530"/>
          </a:xfrm>
        </p:spPr>
        <p:txBody>
          <a:bodyPr/>
          <a:lstStyle/>
          <a:p>
            <a:r>
              <a:rPr lang="en-GB" dirty="0"/>
              <a:t>Implementation </a:t>
            </a:r>
          </a:p>
        </p:txBody>
      </p:sp>
      <p:sp>
        <p:nvSpPr>
          <p:cNvPr id="3" name="Content Placeholder 2">
            <a:extLst>
              <a:ext uri="{FF2B5EF4-FFF2-40B4-BE49-F238E27FC236}">
                <a16:creationId xmlns:a16="http://schemas.microsoft.com/office/drawing/2014/main" id="{5313FB34-50E4-4043-BD74-3BBC5CACFE44}"/>
              </a:ext>
            </a:extLst>
          </p:cNvPr>
          <p:cNvSpPr>
            <a:spLocks noGrp="1"/>
          </p:cNvSpPr>
          <p:nvPr>
            <p:ph idx="1"/>
          </p:nvPr>
        </p:nvSpPr>
        <p:spPr>
          <a:xfrm>
            <a:off x="1103312" y="1090839"/>
            <a:ext cx="8946541" cy="5656190"/>
          </a:xfrm>
        </p:spPr>
        <p:txBody>
          <a:bodyPr/>
          <a:lstStyle/>
          <a:p>
            <a:r>
              <a:rPr lang="en-GB" dirty="0"/>
              <a:t>Project divided in four main parts, one for each feature</a:t>
            </a:r>
          </a:p>
          <a:p>
            <a:r>
              <a:rPr lang="en-GB" dirty="0"/>
              <a:t>In some parts, there were some sub-parts </a:t>
            </a:r>
          </a:p>
          <a:p>
            <a:r>
              <a:rPr lang="en-GB" dirty="0"/>
              <a:t>Implementation started from first feature</a:t>
            </a:r>
          </a:p>
          <a:p>
            <a:pPr marL="0" indent="0">
              <a:buNone/>
            </a:pPr>
            <a:r>
              <a:rPr lang="en-GB" dirty="0"/>
              <a:t>Communication and conversation between the two devices before MQTT implementation: </a:t>
            </a:r>
          </a:p>
          <a:p>
            <a:pPr marL="457200" indent="-457200">
              <a:buFont typeface="+mj-lt"/>
              <a:buAutoNum type="arabicPeriod"/>
            </a:pPr>
            <a:r>
              <a:rPr lang="en-GB" dirty="0"/>
              <a:t>Server is creating a connection </a:t>
            </a:r>
          </a:p>
          <a:p>
            <a:pPr marL="457200" indent="-457200">
              <a:buFont typeface="+mj-lt"/>
              <a:buAutoNum type="arabicPeriod"/>
            </a:pPr>
            <a:r>
              <a:rPr lang="en-GB" dirty="0"/>
              <a:t>Client connects and start conversation </a:t>
            </a:r>
          </a:p>
          <a:p>
            <a:pPr marL="457200" indent="-457200">
              <a:buFont typeface="+mj-lt"/>
              <a:buAutoNum type="arabicPeriod"/>
            </a:pPr>
            <a:r>
              <a:rPr lang="en-GB" dirty="0"/>
              <a:t>Four main commands</a:t>
            </a:r>
            <a:r>
              <a:rPr lang="en-GB" dirty="0">
                <a:sym typeface="Wingdings" panose="05000000000000000000" pitchFamily="2" charset="2"/>
              </a:rPr>
              <a:t> HELLO, BYE, CLOSE, BYE</a:t>
            </a:r>
          </a:p>
          <a:p>
            <a:pPr marL="457200" indent="-457200">
              <a:buFont typeface="+mj-lt"/>
              <a:buAutoNum type="arabicPeriod"/>
            </a:pPr>
            <a:r>
              <a:rPr lang="en-GB" dirty="0">
                <a:sym typeface="Wingdings" panose="05000000000000000000" pitchFamily="2" charset="2"/>
              </a:rPr>
              <a:t>More clients can connect, but only one can have a conversation with the server, there is a standby mode</a:t>
            </a:r>
          </a:p>
          <a:p>
            <a:pPr marL="0" indent="0">
              <a:buNone/>
            </a:pPr>
            <a:endParaRPr lang="en-GB" dirty="0">
              <a:sym typeface="Wingdings" panose="05000000000000000000" pitchFamily="2" charset="2"/>
            </a:endParaRPr>
          </a:p>
          <a:p>
            <a:pPr marL="0" indent="0">
              <a:buNone/>
            </a:pPr>
            <a:endParaRPr lang="en-GB" dirty="0"/>
          </a:p>
          <a:p>
            <a:pPr marL="0" indent="0">
              <a:buNone/>
            </a:pPr>
            <a:endParaRPr lang="en-GB" dirty="0"/>
          </a:p>
          <a:p>
            <a:endParaRPr lang="en-GB" dirty="0"/>
          </a:p>
        </p:txBody>
      </p:sp>
    </p:spTree>
    <p:extLst>
      <p:ext uri="{BB962C8B-B14F-4D97-AF65-F5344CB8AC3E}">
        <p14:creationId xmlns:p14="http://schemas.microsoft.com/office/powerpoint/2010/main" val="118417694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otalTime>96</TotalTime>
  <Words>1393</Words>
  <Application>Microsoft Office PowerPoint</Application>
  <PresentationFormat>Widescreen</PresentationFormat>
  <Paragraphs>106</Paragraphs>
  <Slides>21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21</vt:i4>
      </vt:variant>
    </vt:vector>
  </HeadingPairs>
  <TitlesOfParts>
    <vt:vector size="25" baseType="lpstr">
      <vt:lpstr>Arial</vt:lpstr>
      <vt:lpstr>Century Gothic</vt:lpstr>
      <vt:lpstr>Wingdings 3</vt:lpstr>
      <vt:lpstr>Ion</vt:lpstr>
      <vt:lpstr>Internet of Things: Connections, Data exchange and security </vt:lpstr>
      <vt:lpstr>Overview of the project</vt:lpstr>
      <vt:lpstr>What is Internet of Things</vt:lpstr>
      <vt:lpstr>How was built</vt:lpstr>
      <vt:lpstr>Features of the project</vt:lpstr>
      <vt:lpstr>How it works</vt:lpstr>
      <vt:lpstr>Technology choices </vt:lpstr>
      <vt:lpstr>Project Goals </vt:lpstr>
      <vt:lpstr>Implementation </vt:lpstr>
      <vt:lpstr>PowerPoint Presentation</vt:lpstr>
      <vt:lpstr>Evaluation, testing and results </vt:lpstr>
      <vt:lpstr>Testing for first and second feature</vt:lpstr>
      <vt:lpstr>PowerPoint Presentation</vt:lpstr>
      <vt:lpstr>PowerPoint Presentation</vt:lpstr>
      <vt:lpstr>Testing the fourth feature</vt:lpstr>
      <vt:lpstr>Agile methodology</vt:lpstr>
      <vt:lpstr>Project plan and management </vt:lpstr>
      <vt:lpstr>Problems faced and remarks</vt:lpstr>
      <vt:lpstr>Future work</vt:lpstr>
      <vt:lpstr>Conclusion</vt:lpstr>
      <vt:lpstr>THANK YOU FOR YOUR TIME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Internet of Things: Connections, Data exchange and security </dc:title>
  <dc:creator>DELL</dc:creator>
  <cp:lastModifiedBy>DELL</cp:lastModifiedBy>
  <cp:revision>7</cp:revision>
  <dcterms:created xsi:type="dcterms:W3CDTF">2020-04-27T16:04:43Z</dcterms:created>
  <dcterms:modified xsi:type="dcterms:W3CDTF">2020-04-30T12:08:34Z</dcterms:modified>
</cp:coreProperties>
</file>